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Lst>
  <p:notesMasterIdLst>
    <p:notesMasterId r:id="rId28"/>
  </p:notesMasterIdLst>
  <p:sldIdLst>
    <p:sldId id="256" r:id="rId2"/>
    <p:sldId id="263" r:id="rId3"/>
    <p:sldId id="269" r:id="rId4"/>
    <p:sldId id="266" r:id="rId5"/>
    <p:sldId id="267" r:id="rId6"/>
    <p:sldId id="270" r:id="rId7"/>
    <p:sldId id="268" r:id="rId8"/>
    <p:sldId id="271" r:id="rId9"/>
    <p:sldId id="273" r:id="rId10"/>
    <p:sldId id="274" r:id="rId11"/>
    <p:sldId id="275" r:id="rId12"/>
    <p:sldId id="276" r:id="rId13"/>
    <p:sldId id="258" r:id="rId14"/>
    <p:sldId id="259" r:id="rId15"/>
    <p:sldId id="291" r:id="rId16"/>
    <p:sldId id="293" r:id="rId17"/>
    <p:sldId id="290" r:id="rId18"/>
    <p:sldId id="282" r:id="rId19"/>
    <p:sldId id="285" r:id="rId20"/>
    <p:sldId id="286" r:id="rId21"/>
    <p:sldId id="283" r:id="rId22"/>
    <p:sldId id="288" r:id="rId23"/>
    <p:sldId id="281" r:id="rId24"/>
    <p:sldId id="272" r:id="rId25"/>
    <p:sldId id="287" r:id="rId26"/>
    <p:sldId id="292" r:id="rId27"/>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既定のセクション" id="{DBC3A3A2-D9C0-4150-8031-03136FCD4D13}">
          <p14:sldIdLst>
            <p14:sldId id="256"/>
            <p14:sldId id="263"/>
            <p14:sldId id="269"/>
            <p14:sldId id="266"/>
            <p14:sldId id="267"/>
            <p14:sldId id="270"/>
            <p14:sldId id="268"/>
            <p14:sldId id="271"/>
            <p14:sldId id="273"/>
            <p14:sldId id="274"/>
            <p14:sldId id="275"/>
            <p14:sldId id="276"/>
            <p14:sldId id="258"/>
            <p14:sldId id="259"/>
            <p14:sldId id="291"/>
            <p14:sldId id="293"/>
            <p14:sldId id="290"/>
            <p14:sldId id="282"/>
            <p14:sldId id="285"/>
            <p14:sldId id="286"/>
            <p14:sldId id="283"/>
            <p14:sldId id="288"/>
            <p14:sldId id="281"/>
            <p14:sldId id="272"/>
            <p14:sldId id="287"/>
            <p14:sldId id="292"/>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CD8B455-ED71-1B42-A6CE-4A2CBE3957C9}" v="1601" dt="2019-09-18T02:21:32.530"/>
    <p1510:client id="{FF6B7BB6-0E5D-DFDE-2B9C-52852D86AACB}" v="519" dt="2019-09-18T00:54:24.229"/>
    <p1510:client id="{78BD4258-7DF3-822E-6E20-47BB9238BFCE}" v="305" dt="2019-09-18T01:42:19.743"/>
    <p1510:client id="{E64D47B2-4722-4D72-BA5C-07607B549100}" v="642" dt="2019-09-18T02:20:53.455"/>
    <p1510:client id="{CCBD83C5-BECA-D771-6048-B830A1C0DD3B}" v="1360" dt="2019-09-17T17:21:38.434"/>
    <p1510:client id="{AED4209E-0078-1090-318D-B7A9FD6576D7}" v="828" dt="2019-09-17T22:04:10.762"/>
    <p1510:client id="{1074D81C-757F-3506-1E31-2737357566B5}" v="47" dt="2019-09-17T17:34:50.32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591"/>
    <p:restoredTop sz="94684"/>
  </p:normalViewPr>
  <p:slideViewPr>
    <p:cSldViewPr snapToGrid="0" snapToObjects="1">
      <p:cViewPr varScale="1">
        <p:scale>
          <a:sx n="99" d="100"/>
          <a:sy n="99" d="100"/>
        </p:scale>
        <p:origin x="200" y="33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0BA6A9F-2D5E-4CDE-805F-A8115F20DFDB}" type="doc">
      <dgm:prSet loTypeId="urn:microsoft.com/office/officeart/2005/8/layout/default" loCatId="list" qsTypeId="urn:microsoft.com/office/officeart/2005/8/quickstyle/simple1" qsCatId="simple" csTypeId="urn:microsoft.com/office/officeart/2005/8/colors/colorful1" csCatId="colorful" phldr="1"/>
      <dgm:spPr/>
      <dgm:t>
        <a:bodyPr/>
        <a:lstStyle/>
        <a:p>
          <a:endParaRPr kumimoji="1" lang="ja-JP" altLang="en-US"/>
        </a:p>
      </dgm:t>
    </dgm:pt>
    <dgm:pt modelId="{FE75B3E0-8BB5-4383-A02B-E1B29D6CE487}">
      <dgm:prSet phldrT="[テキスト]"/>
      <dgm:spPr/>
      <dgm:t>
        <a:bodyPr/>
        <a:lstStyle/>
        <a:p>
          <a:r>
            <a:rPr kumimoji="1" lang="ja-JP" altLang="en-US" dirty="0"/>
            <a:t>外食　</a:t>
          </a:r>
          <a:endParaRPr kumimoji="1" lang="en-US" altLang="ja-JP" dirty="0"/>
        </a:p>
        <a:p>
          <a:r>
            <a:rPr kumimoji="1" lang="en-US" altLang="ja-JP" dirty="0"/>
            <a:t>2.4</a:t>
          </a:r>
          <a:r>
            <a:rPr kumimoji="1" lang="ja-JP" altLang="en-US" dirty="0"/>
            <a:t>％減</a:t>
          </a:r>
        </a:p>
      </dgm:t>
    </dgm:pt>
    <dgm:pt modelId="{36E14FED-735E-4090-9DB9-33DD602B1EB6}" type="parTrans" cxnId="{3DAE9E93-CA5E-4F83-A756-01906DBC5973}">
      <dgm:prSet/>
      <dgm:spPr/>
      <dgm:t>
        <a:bodyPr/>
        <a:lstStyle/>
        <a:p>
          <a:endParaRPr kumimoji="1" lang="ja-JP" altLang="en-US"/>
        </a:p>
      </dgm:t>
    </dgm:pt>
    <dgm:pt modelId="{6A16936D-9D24-43E1-8A97-DD9A279EFCCA}" type="sibTrans" cxnId="{3DAE9E93-CA5E-4F83-A756-01906DBC5973}">
      <dgm:prSet/>
      <dgm:spPr/>
      <dgm:t>
        <a:bodyPr/>
        <a:lstStyle/>
        <a:p>
          <a:endParaRPr kumimoji="1" lang="ja-JP" altLang="en-US"/>
        </a:p>
      </dgm:t>
    </dgm:pt>
    <dgm:pt modelId="{16233BFF-B569-427B-B38F-540B74A282B2}">
      <dgm:prSet phldrT="[テキスト]"/>
      <dgm:spPr/>
      <dgm:t>
        <a:bodyPr/>
        <a:lstStyle/>
        <a:p>
          <a:r>
            <a:rPr kumimoji="1" lang="ja-JP" altLang="en-US" dirty="0"/>
            <a:t>百貨店　</a:t>
          </a:r>
          <a:endParaRPr kumimoji="1" lang="en-US" altLang="ja-JP" dirty="0"/>
        </a:p>
        <a:p>
          <a:r>
            <a:rPr kumimoji="1" lang="en-US" altLang="ja-JP" dirty="0"/>
            <a:t>1.8</a:t>
          </a:r>
          <a:r>
            <a:rPr kumimoji="1" lang="ja-JP" altLang="en-US" dirty="0"/>
            <a:t>％減</a:t>
          </a:r>
        </a:p>
      </dgm:t>
    </dgm:pt>
    <dgm:pt modelId="{CAF1DD78-01B7-4A0C-B41E-FA9FBD7A4F56}" type="parTrans" cxnId="{A2BA6ED6-22D6-4869-A25D-958F65440125}">
      <dgm:prSet/>
      <dgm:spPr/>
      <dgm:t>
        <a:bodyPr/>
        <a:lstStyle/>
        <a:p>
          <a:endParaRPr kumimoji="1" lang="ja-JP" altLang="en-US"/>
        </a:p>
      </dgm:t>
    </dgm:pt>
    <dgm:pt modelId="{CF2C4F11-6516-4837-A81E-B81ED672D80B}" type="sibTrans" cxnId="{A2BA6ED6-22D6-4869-A25D-958F65440125}">
      <dgm:prSet/>
      <dgm:spPr/>
      <dgm:t>
        <a:bodyPr/>
        <a:lstStyle/>
        <a:p>
          <a:endParaRPr kumimoji="1" lang="ja-JP" altLang="en-US"/>
        </a:p>
      </dgm:t>
    </dgm:pt>
    <dgm:pt modelId="{57E143CB-DCCE-4081-B295-83A4D1DD1130}">
      <dgm:prSet phldrT="[テキスト]"/>
      <dgm:spPr/>
      <dgm:t>
        <a:bodyPr/>
        <a:lstStyle/>
        <a:p>
          <a:r>
            <a:rPr kumimoji="1" lang="ja-JP" altLang="en-US" dirty="0"/>
            <a:t>スーパー　</a:t>
          </a:r>
          <a:r>
            <a:rPr kumimoji="1" lang="en-US" altLang="ja-JP" dirty="0"/>
            <a:t>0.3</a:t>
          </a:r>
          <a:r>
            <a:rPr kumimoji="1" lang="ja-JP" altLang="en-US" dirty="0"/>
            <a:t>％減</a:t>
          </a:r>
        </a:p>
      </dgm:t>
    </dgm:pt>
    <dgm:pt modelId="{0BB07C91-77C0-459B-9F24-06472C4D4C79}" type="parTrans" cxnId="{F0A125B0-1E82-44D6-843F-97C14CBEA4CE}">
      <dgm:prSet/>
      <dgm:spPr/>
      <dgm:t>
        <a:bodyPr/>
        <a:lstStyle/>
        <a:p>
          <a:endParaRPr kumimoji="1" lang="ja-JP" altLang="en-US"/>
        </a:p>
      </dgm:t>
    </dgm:pt>
    <dgm:pt modelId="{B7852D10-5D94-4033-8B29-2932BD30FB39}" type="sibTrans" cxnId="{F0A125B0-1E82-44D6-843F-97C14CBEA4CE}">
      <dgm:prSet/>
      <dgm:spPr/>
      <dgm:t>
        <a:bodyPr/>
        <a:lstStyle/>
        <a:p>
          <a:endParaRPr kumimoji="1" lang="ja-JP" altLang="en-US"/>
        </a:p>
      </dgm:t>
    </dgm:pt>
    <dgm:pt modelId="{5855DB7A-A05F-4E54-BA59-244BA889D9E3}" type="pres">
      <dgm:prSet presAssocID="{B0BA6A9F-2D5E-4CDE-805F-A8115F20DFDB}" presName="diagram" presStyleCnt="0">
        <dgm:presLayoutVars>
          <dgm:dir/>
          <dgm:resizeHandles val="exact"/>
        </dgm:presLayoutVars>
      </dgm:prSet>
      <dgm:spPr/>
    </dgm:pt>
    <dgm:pt modelId="{DF22E3A3-53B6-4544-BDCB-CCB9746375E6}" type="pres">
      <dgm:prSet presAssocID="{FE75B3E0-8BB5-4383-A02B-E1B29D6CE487}" presName="node" presStyleLbl="node1" presStyleIdx="0" presStyleCnt="3">
        <dgm:presLayoutVars>
          <dgm:bulletEnabled val="1"/>
        </dgm:presLayoutVars>
      </dgm:prSet>
      <dgm:spPr/>
    </dgm:pt>
    <dgm:pt modelId="{D56C9CA9-EE94-4F94-84E9-77D006B379A8}" type="pres">
      <dgm:prSet presAssocID="{6A16936D-9D24-43E1-8A97-DD9A279EFCCA}" presName="sibTrans" presStyleCnt="0"/>
      <dgm:spPr/>
    </dgm:pt>
    <dgm:pt modelId="{AF5FCD46-B703-41EA-ADB6-E5AEE82E4B65}" type="pres">
      <dgm:prSet presAssocID="{16233BFF-B569-427B-B38F-540B74A282B2}" presName="node" presStyleLbl="node1" presStyleIdx="1" presStyleCnt="3">
        <dgm:presLayoutVars>
          <dgm:bulletEnabled val="1"/>
        </dgm:presLayoutVars>
      </dgm:prSet>
      <dgm:spPr/>
    </dgm:pt>
    <dgm:pt modelId="{90150658-D936-4DF2-8369-B85DC4E90B39}" type="pres">
      <dgm:prSet presAssocID="{CF2C4F11-6516-4837-A81E-B81ED672D80B}" presName="sibTrans" presStyleCnt="0"/>
      <dgm:spPr/>
    </dgm:pt>
    <dgm:pt modelId="{A79556CA-47A7-4EB5-A322-73F795FEDF26}" type="pres">
      <dgm:prSet presAssocID="{57E143CB-DCCE-4081-B295-83A4D1DD1130}" presName="node" presStyleLbl="node1" presStyleIdx="2" presStyleCnt="3">
        <dgm:presLayoutVars>
          <dgm:bulletEnabled val="1"/>
        </dgm:presLayoutVars>
      </dgm:prSet>
      <dgm:spPr/>
    </dgm:pt>
  </dgm:ptLst>
  <dgm:cxnLst>
    <dgm:cxn modelId="{4D0AB02B-1FE8-45C7-B19C-E5DDBC125D5E}" type="presOf" srcId="{57E143CB-DCCE-4081-B295-83A4D1DD1130}" destId="{A79556CA-47A7-4EB5-A322-73F795FEDF26}" srcOrd="0" destOrd="0" presId="urn:microsoft.com/office/officeart/2005/8/layout/default"/>
    <dgm:cxn modelId="{80101432-7205-424D-8A08-15577FDB624A}" type="presOf" srcId="{B0BA6A9F-2D5E-4CDE-805F-A8115F20DFDB}" destId="{5855DB7A-A05F-4E54-BA59-244BA889D9E3}" srcOrd="0" destOrd="0" presId="urn:microsoft.com/office/officeart/2005/8/layout/default"/>
    <dgm:cxn modelId="{502E0235-4725-472E-9435-D953AFEDA30A}" type="presOf" srcId="{FE75B3E0-8BB5-4383-A02B-E1B29D6CE487}" destId="{DF22E3A3-53B6-4544-BDCB-CCB9746375E6}" srcOrd="0" destOrd="0" presId="urn:microsoft.com/office/officeart/2005/8/layout/default"/>
    <dgm:cxn modelId="{3DAE9E93-CA5E-4F83-A756-01906DBC5973}" srcId="{B0BA6A9F-2D5E-4CDE-805F-A8115F20DFDB}" destId="{FE75B3E0-8BB5-4383-A02B-E1B29D6CE487}" srcOrd="0" destOrd="0" parTransId="{36E14FED-735E-4090-9DB9-33DD602B1EB6}" sibTransId="{6A16936D-9D24-43E1-8A97-DD9A279EFCCA}"/>
    <dgm:cxn modelId="{22E6DFA1-5A1B-450D-8FBD-BF505AF6D6F3}" type="presOf" srcId="{16233BFF-B569-427B-B38F-540B74A282B2}" destId="{AF5FCD46-B703-41EA-ADB6-E5AEE82E4B65}" srcOrd="0" destOrd="0" presId="urn:microsoft.com/office/officeart/2005/8/layout/default"/>
    <dgm:cxn modelId="{F0A125B0-1E82-44D6-843F-97C14CBEA4CE}" srcId="{B0BA6A9F-2D5E-4CDE-805F-A8115F20DFDB}" destId="{57E143CB-DCCE-4081-B295-83A4D1DD1130}" srcOrd="2" destOrd="0" parTransId="{0BB07C91-77C0-459B-9F24-06472C4D4C79}" sibTransId="{B7852D10-5D94-4033-8B29-2932BD30FB39}"/>
    <dgm:cxn modelId="{A2BA6ED6-22D6-4869-A25D-958F65440125}" srcId="{B0BA6A9F-2D5E-4CDE-805F-A8115F20DFDB}" destId="{16233BFF-B569-427B-B38F-540B74A282B2}" srcOrd="1" destOrd="0" parTransId="{CAF1DD78-01B7-4A0C-B41E-FA9FBD7A4F56}" sibTransId="{CF2C4F11-6516-4837-A81E-B81ED672D80B}"/>
    <dgm:cxn modelId="{77D9B60B-3678-4114-B205-4D6C07D18487}" type="presParOf" srcId="{5855DB7A-A05F-4E54-BA59-244BA889D9E3}" destId="{DF22E3A3-53B6-4544-BDCB-CCB9746375E6}" srcOrd="0" destOrd="0" presId="urn:microsoft.com/office/officeart/2005/8/layout/default"/>
    <dgm:cxn modelId="{345CC66A-5FD4-44D0-B649-1E8AE81D2842}" type="presParOf" srcId="{5855DB7A-A05F-4E54-BA59-244BA889D9E3}" destId="{D56C9CA9-EE94-4F94-84E9-77D006B379A8}" srcOrd="1" destOrd="0" presId="urn:microsoft.com/office/officeart/2005/8/layout/default"/>
    <dgm:cxn modelId="{1CA720D0-547F-4A0E-BC48-FB60956F4863}" type="presParOf" srcId="{5855DB7A-A05F-4E54-BA59-244BA889D9E3}" destId="{AF5FCD46-B703-41EA-ADB6-E5AEE82E4B65}" srcOrd="2" destOrd="0" presId="urn:microsoft.com/office/officeart/2005/8/layout/default"/>
    <dgm:cxn modelId="{C1BD4335-F21E-4A68-902B-9083C80A4EB2}" type="presParOf" srcId="{5855DB7A-A05F-4E54-BA59-244BA889D9E3}" destId="{90150658-D936-4DF2-8369-B85DC4E90B39}" srcOrd="3" destOrd="0" presId="urn:microsoft.com/office/officeart/2005/8/layout/default"/>
    <dgm:cxn modelId="{144CE6FA-02C8-41D8-A5DB-2109F729D920}" type="presParOf" srcId="{5855DB7A-A05F-4E54-BA59-244BA889D9E3}" destId="{A79556CA-47A7-4EB5-A322-73F795FEDF26}" srcOrd="4"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F22E3A3-53B6-4544-BDCB-CCB9746375E6}">
      <dsp:nvSpPr>
        <dsp:cNvPr id="0" name=""/>
        <dsp:cNvSpPr/>
      </dsp:nvSpPr>
      <dsp:spPr>
        <a:xfrm>
          <a:off x="1577908" y="1748"/>
          <a:ext cx="3282912" cy="1969747"/>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ctr" defTabSz="1600200">
            <a:lnSpc>
              <a:spcPct val="90000"/>
            </a:lnSpc>
            <a:spcBef>
              <a:spcPct val="0"/>
            </a:spcBef>
            <a:spcAft>
              <a:spcPct val="35000"/>
            </a:spcAft>
            <a:buNone/>
          </a:pPr>
          <a:r>
            <a:rPr kumimoji="1" lang="ja-JP" altLang="en-US" sz="3600" kern="1200" dirty="0"/>
            <a:t>外食　</a:t>
          </a:r>
          <a:endParaRPr kumimoji="1" lang="en-US" altLang="ja-JP" sz="3600" kern="1200" dirty="0"/>
        </a:p>
        <a:p>
          <a:pPr marL="0" lvl="0" indent="0" algn="ctr" defTabSz="1600200">
            <a:lnSpc>
              <a:spcPct val="90000"/>
            </a:lnSpc>
            <a:spcBef>
              <a:spcPct val="0"/>
            </a:spcBef>
            <a:spcAft>
              <a:spcPct val="35000"/>
            </a:spcAft>
            <a:buNone/>
          </a:pPr>
          <a:r>
            <a:rPr kumimoji="1" lang="en-US" altLang="ja-JP" sz="3600" kern="1200" dirty="0"/>
            <a:t>2.4</a:t>
          </a:r>
          <a:r>
            <a:rPr kumimoji="1" lang="ja-JP" altLang="en-US" sz="3600" kern="1200" dirty="0"/>
            <a:t>％減</a:t>
          </a:r>
        </a:p>
      </dsp:txBody>
      <dsp:txXfrm>
        <a:off x="1577908" y="1748"/>
        <a:ext cx="3282912" cy="1969747"/>
      </dsp:txXfrm>
    </dsp:sp>
    <dsp:sp modelId="{AF5FCD46-B703-41EA-ADB6-E5AEE82E4B65}">
      <dsp:nvSpPr>
        <dsp:cNvPr id="0" name=""/>
        <dsp:cNvSpPr/>
      </dsp:nvSpPr>
      <dsp:spPr>
        <a:xfrm>
          <a:off x="5189112" y="1748"/>
          <a:ext cx="3282912" cy="1969747"/>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ctr" defTabSz="1600200">
            <a:lnSpc>
              <a:spcPct val="90000"/>
            </a:lnSpc>
            <a:spcBef>
              <a:spcPct val="0"/>
            </a:spcBef>
            <a:spcAft>
              <a:spcPct val="35000"/>
            </a:spcAft>
            <a:buNone/>
          </a:pPr>
          <a:r>
            <a:rPr kumimoji="1" lang="ja-JP" altLang="en-US" sz="3600" kern="1200" dirty="0"/>
            <a:t>百貨店　</a:t>
          </a:r>
          <a:endParaRPr kumimoji="1" lang="en-US" altLang="ja-JP" sz="3600" kern="1200" dirty="0"/>
        </a:p>
        <a:p>
          <a:pPr marL="0" lvl="0" indent="0" algn="ctr" defTabSz="1600200">
            <a:lnSpc>
              <a:spcPct val="90000"/>
            </a:lnSpc>
            <a:spcBef>
              <a:spcPct val="0"/>
            </a:spcBef>
            <a:spcAft>
              <a:spcPct val="35000"/>
            </a:spcAft>
            <a:buNone/>
          </a:pPr>
          <a:r>
            <a:rPr kumimoji="1" lang="en-US" altLang="ja-JP" sz="3600" kern="1200" dirty="0"/>
            <a:t>1.8</a:t>
          </a:r>
          <a:r>
            <a:rPr kumimoji="1" lang="ja-JP" altLang="en-US" sz="3600" kern="1200" dirty="0"/>
            <a:t>％減</a:t>
          </a:r>
        </a:p>
      </dsp:txBody>
      <dsp:txXfrm>
        <a:off x="5189112" y="1748"/>
        <a:ext cx="3282912" cy="1969747"/>
      </dsp:txXfrm>
    </dsp:sp>
    <dsp:sp modelId="{A79556CA-47A7-4EB5-A322-73F795FEDF26}">
      <dsp:nvSpPr>
        <dsp:cNvPr id="0" name=""/>
        <dsp:cNvSpPr/>
      </dsp:nvSpPr>
      <dsp:spPr>
        <a:xfrm>
          <a:off x="3383510" y="2299787"/>
          <a:ext cx="3282912" cy="1969747"/>
        </a:xfrm>
        <a:prstGeom prst="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ctr" defTabSz="1600200">
            <a:lnSpc>
              <a:spcPct val="90000"/>
            </a:lnSpc>
            <a:spcBef>
              <a:spcPct val="0"/>
            </a:spcBef>
            <a:spcAft>
              <a:spcPct val="35000"/>
            </a:spcAft>
            <a:buNone/>
          </a:pPr>
          <a:r>
            <a:rPr kumimoji="1" lang="ja-JP" altLang="en-US" sz="3600" kern="1200" dirty="0"/>
            <a:t>スーパー　</a:t>
          </a:r>
          <a:r>
            <a:rPr kumimoji="1" lang="en-US" altLang="ja-JP" sz="3600" kern="1200" dirty="0"/>
            <a:t>0.3</a:t>
          </a:r>
          <a:r>
            <a:rPr kumimoji="1" lang="ja-JP" altLang="en-US" sz="3600" kern="1200" dirty="0"/>
            <a:t>％減</a:t>
          </a:r>
        </a:p>
      </dsp:txBody>
      <dsp:txXfrm>
        <a:off x="3383510" y="2299787"/>
        <a:ext cx="3282912" cy="1969747"/>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41910A2-4B3A-9544-AA5B-8F68E0945BFE}" type="datetimeFigureOut">
              <a:rPr kumimoji="1" lang="ja-JP" altLang="en-US" smtClean="0"/>
              <a:t>2019/9/18</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1DC3935-1CF5-3C4B-9BAF-B7F435F1387A}" type="slidenum">
              <a:rPr kumimoji="1" lang="ja-JP" altLang="en-US" smtClean="0"/>
              <a:t>‹#›</a:t>
            </a:fld>
            <a:endParaRPr kumimoji="1" lang="ja-JP" altLang="en-US"/>
          </a:p>
        </p:txBody>
      </p:sp>
    </p:spTree>
    <p:extLst>
      <p:ext uri="{BB962C8B-B14F-4D97-AF65-F5344CB8AC3E}">
        <p14:creationId xmlns:p14="http://schemas.microsoft.com/office/powerpoint/2010/main" val="47634122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dirty="0"/>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p:cNvSpPr>
            <a:spLocks noGrp="1"/>
          </p:cNvSpPr>
          <p:nvPr>
            <p:ph type="dt" sz="half" idx="10"/>
          </p:nvPr>
        </p:nvSpPr>
        <p:spPr/>
        <p:txBody>
          <a:bodyPr/>
          <a:lstStyle/>
          <a:p>
            <a:fld id="{94915E31-A247-BF46-82D8-F025D267F6A4}" type="datetime1">
              <a:rPr lang="ja-JP" altLang="en-US" smtClean="0"/>
              <a:t>2019/9/18</a:t>
            </a:fld>
            <a:endParaRPr lang="en-US" dirty="0"/>
          </a:p>
        </p:txBody>
      </p:sp>
      <p:sp>
        <p:nvSpPr>
          <p:cNvPr id="5" name="Footer Placeholder 4"/>
          <p:cNvSpPr>
            <a:spLocks noGrp="1"/>
          </p:cNvSpPr>
          <p:nvPr>
            <p:ph type="ftr" sz="quarter" idx="11"/>
          </p:nvPr>
        </p:nvSpPr>
        <p:spPr/>
        <p:txBody>
          <a:bodyPr/>
          <a:lstStyle/>
          <a:p>
            <a:r>
              <a:rPr lang="en-US"/>
              <a:t>https://m.finance.yahoo.co.jp/news/detail/20190612-00935702-fisf-stocks</a:t>
            </a:r>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573325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Vertical Text Placeholder 2"/>
          <p:cNvSpPr>
            <a:spLocks noGrp="1"/>
          </p:cNvSpPr>
          <p:nvPr>
            <p:ph type="body" orient="vert" idx="1"/>
          </p:nvPr>
        </p:nvSpPr>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E9407503-FD7B-1B40-96CD-0EF360E7360A}" type="datetime1">
              <a:rPr lang="ja-JP" altLang="en-US" smtClean="0"/>
              <a:t>2019/9/18</a:t>
            </a:fld>
            <a:endParaRPr lang="en-US" dirty="0"/>
          </a:p>
        </p:txBody>
      </p:sp>
      <p:sp>
        <p:nvSpPr>
          <p:cNvPr id="5" name="Footer Placeholder 4"/>
          <p:cNvSpPr>
            <a:spLocks noGrp="1"/>
          </p:cNvSpPr>
          <p:nvPr>
            <p:ph type="ftr" sz="quarter" idx="11"/>
          </p:nvPr>
        </p:nvSpPr>
        <p:spPr/>
        <p:txBody>
          <a:bodyPr/>
          <a:lstStyle/>
          <a:p>
            <a:r>
              <a:rPr lang="en-US"/>
              <a:t>https://m.finance.yahoo.co.jp/news/detail/20190612-00935702-fisf-stocks</a:t>
            </a:r>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0658742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dirty="0"/>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D6F4203F-785B-474E-8209-408F946681DF}" type="datetime1">
              <a:rPr lang="ja-JP" altLang="en-US" smtClean="0"/>
              <a:t>2019/9/18</a:t>
            </a:fld>
            <a:endParaRPr lang="en-US" dirty="0"/>
          </a:p>
        </p:txBody>
      </p:sp>
      <p:sp>
        <p:nvSpPr>
          <p:cNvPr id="5" name="Footer Placeholder 4"/>
          <p:cNvSpPr>
            <a:spLocks noGrp="1"/>
          </p:cNvSpPr>
          <p:nvPr>
            <p:ph type="ftr" sz="quarter" idx="11"/>
          </p:nvPr>
        </p:nvSpPr>
        <p:spPr/>
        <p:txBody>
          <a:bodyPr/>
          <a:lstStyle/>
          <a:p>
            <a:r>
              <a:rPr lang="en-US"/>
              <a:t>https://m.finance.yahoo.co.jp/news/detail/20190612-00935702-fisf-stocks</a:t>
            </a:r>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5922639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07D3F59A-9F85-E344-AC8C-19745150DA37}" type="datetime1">
              <a:rPr lang="ja-JP" altLang="en-US" smtClean="0"/>
              <a:t>2019/9/18</a:t>
            </a:fld>
            <a:endParaRPr lang="en-US" dirty="0"/>
          </a:p>
        </p:txBody>
      </p:sp>
      <p:sp>
        <p:nvSpPr>
          <p:cNvPr id="5" name="Footer Placeholder 4"/>
          <p:cNvSpPr>
            <a:spLocks noGrp="1"/>
          </p:cNvSpPr>
          <p:nvPr>
            <p:ph type="ftr" sz="quarter" idx="11"/>
          </p:nvPr>
        </p:nvSpPr>
        <p:spPr/>
        <p:txBody>
          <a:bodyPr/>
          <a:lstStyle/>
          <a:p>
            <a:r>
              <a:rPr lang="en-US"/>
              <a:t>https://m.finance.yahoo.co.jp/news/detail/20190612-00935702-fisf-stocks</a:t>
            </a:r>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1348654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dirty="0"/>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p>
            <a:fld id="{3DD31E7E-8D7A-0C45-BDBC-73F75D29E21A}" type="datetime1">
              <a:rPr lang="ja-JP" altLang="en-US" smtClean="0"/>
              <a:t>2019/9/18</a:t>
            </a:fld>
            <a:endParaRPr lang="en-US" dirty="0"/>
          </a:p>
        </p:txBody>
      </p:sp>
      <p:sp>
        <p:nvSpPr>
          <p:cNvPr id="5" name="Footer Placeholder 4"/>
          <p:cNvSpPr>
            <a:spLocks noGrp="1"/>
          </p:cNvSpPr>
          <p:nvPr>
            <p:ph type="ftr" sz="quarter" idx="11"/>
          </p:nvPr>
        </p:nvSpPr>
        <p:spPr/>
        <p:txBody>
          <a:bodyPr/>
          <a:lstStyle/>
          <a:p>
            <a:r>
              <a:rPr lang="en-US"/>
              <a:t>https://m.finance.yahoo.co.jp/news/detail/20190612-00935702-fisf-stocks</a:t>
            </a:r>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6302165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DD9B3785-AC34-B74A-BAF8-31CD1F632991}" type="datetime1">
              <a:rPr lang="ja-JP" altLang="en-US" smtClean="0"/>
              <a:t>2019/9/18</a:t>
            </a:fld>
            <a:endParaRPr lang="en-US" dirty="0"/>
          </a:p>
        </p:txBody>
      </p:sp>
      <p:sp>
        <p:nvSpPr>
          <p:cNvPr id="6" name="Footer Placeholder 5"/>
          <p:cNvSpPr>
            <a:spLocks noGrp="1"/>
          </p:cNvSpPr>
          <p:nvPr>
            <p:ph type="ftr" sz="quarter" idx="11"/>
          </p:nvPr>
        </p:nvSpPr>
        <p:spPr/>
        <p:txBody>
          <a:bodyPr/>
          <a:lstStyle/>
          <a:p>
            <a:r>
              <a:rPr lang="en-US"/>
              <a:t>https://m.finance.yahoo.co.jp/news/detail/20190612-00935702-fisf-stocks</a:t>
            </a:r>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672160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dirty="0"/>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fld id="{5DCD4544-10F0-1D47-B90D-A8EF1B77FE0A}" type="datetime1">
              <a:rPr lang="ja-JP" altLang="en-US" smtClean="0"/>
              <a:t>2019/9/18</a:t>
            </a:fld>
            <a:endParaRPr lang="en-US" dirty="0"/>
          </a:p>
        </p:txBody>
      </p:sp>
      <p:sp>
        <p:nvSpPr>
          <p:cNvPr id="8" name="Footer Placeholder 7"/>
          <p:cNvSpPr>
            <a:spLocks noGrp="1"/>
          </p:cNvSpPr>
          <p:nvPr>
            <p:ph type="ftr" sz="quarter" idx="11"/>
          </p:nvPr>
        </p:nvSpPr>
        <p:spPr/>
        <p:txBody>
          <a:bodyPr/>
          <a:lstStyle/>
          <a:p>
            <a:r>
              <a:rPr lang="en-US"/>
              <a:t>https://m.finance.yahoo.co.jp/news/detail/20190612-00935702-fisf-stocks</a:t>
            </a:r>
            <a:endParaRPr lang="en-US" dirty="0"/>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836475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Date Placeholder 2"/>
          <p:cNvSpPr>
            <a:spLocks noGrp="1"/>
          </p:cNvSpPr>
          <p:nvPr>
            <p:ph type="dt" sz="half" idx="10"/>
          </p:nvPr>
        </p:nvSpPr>
        <p:spPr/>
        <p:txBody>
          <a:bodyPr/>
          <a:lstStyle/>
          <a:p>
            <a:fld id="{2476AEE9-2142-B841-B468-31112556CC88}" type="datetime1">
              <a:rPr lang="ja-JP" altLang="en-US" smtClean="0"/>
              <a:t>2019/9/18</a:t>
            </a:fld>
            <a:endParaRPr lang="en-US" dirty="0"/>
          </a:p>
        </p:txBody>
      </p:sp>
      <p:sp>
        <p:nvSpPr>
          <p:cNvPr id="4" name="Footer Placeholder 3"/>
          <p:cNvSpPr>
            <a:spLocks noGrp="1"/>
          </p:cNvSpPr>
          <p:nvPr>
            <p:ph type="ftr" sz="quarter" idx="11"/>
          </p:nvPr>
        </p:nvSpPr>
        <p:spPr/>
        <p:txBody>
          <a:bodyPr/>
          <a:lstStyle/>
          <a:p>
            <a:r>
              <a:rPr lang="en-US"/>
              <a:t>https://m.finance.yahoo.co.jp/news/detail/20190612-00935702-fisf-stocks</a:t>
            </a:r>
            <a:endParaRPr lang="en-US" dirty="0"/>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8626086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FE398CE-7346-9F44-A8E6-3E8ADA3F818B}" type="datetime1">
              <a:rPr lang="ja-JP" altLang="en-US" smtClean="0"/>
              <a:t>2019/9/18</a:t>
            </a:fld>
            <a:endParaRPr lang="en-US" dirty="0"/>
          </a:p>
        </p:txBody>
      </p:sp>
      <p:sp>
        <p:nvSpPr>
          <p:cNvPr id="3" name="Footer Placeholder 2"/>
          <p:cNvSpPr>
            <a:spLocks noGrp="1"/>
          </p:cNvSpPr>
          <p:nvPr>
            <p:ph type="ftr" sz="quarter" idx="11"/>
          </p:nvPr>
        </p:nvSpPr>
        <p:spPr/>
        <p:txBody>
          <a:bodyPr/>
          <a:lstStyle/>
          <a:p>
            <a:r>
              <a:rPr lang="en-US"/>
              <a:t>https://m.finance.yahoo.co.jp/news/detail/20190612-00935702-fisf-stocks</a:t>
            </a:r>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2869660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dirty="0"/>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53B8FCCC-CBED-C744-AA47-6DDA34078720}" type="datetime1">
              <a:rPr lang="ja-JP" altLang="en-US" smtClean="0"/>
              <a:t>2019/9/18</a:t>
            </a:fld>
            <a:endParaRPr lang="en-US" dirty="0"/>
          </a:p>
        </p:txBody>
      </p:sp>
      <p:sp>
        <p:nvSpPr>
          <p:cNvPr id="6" name="Footer Placeholder 5"/>
          <p:cNvSpPr>
            <a:spLocks noGrp="1"/>
          </p:cNvSpPr>
          <p:nvPr>
            <p:ph type="ftr" sz="quarter" idx="11"/>
          </p:nvPr>
        </p:nvSpPr>
        <p:spPr/>
        <p:txBody>
          <a:bodyPr/>
          <a:lstStyle/>
          <a:p>
            <a:r>
              <a:rPr lang="en-US"/>
              <a:t>https://m.finance.yahoo.co.jp/news/detail/20190612-00935702-fisf-stocks</a:t>
            </a:r>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5063517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dirty="0"/>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0D4C68FD-FBC4-F747-8FC1-8A1F5D48E90E}" type="datetime1">
              <a:rPr lang="ja-JP" altLang="en-US" smtClean="0"/>
              <a:t>2019/9/18</a:t>
            </a:fld>
            <a:endParaRPr lang="en-US" dirty="0"/>
          </a:p>
        </p:txBody>
      </p:sp>
      <p:sp>
        <p:nvSpPr>
          <p:cNvPr id="6" name="Footer Placeholder 5"/>
          <p:cNvSpPr>
            <a:spLocks noGrp="1"/>
          </p:cNvSpPr>
          <p:nvPr>
            <p:ph type="ftr" sz="quarter" idx="11"/>
          </p:nvPr>
        </p:nvSpPr>
        <p:spPr/>
        <p:txBody>
          <a:bodyPr/>
          <a:lstStyle/>
          <a:p>
            <a:r>
              <a:rPr lang="en-US"/>
              <a:t>https://m.finance.yahoo.co.jp/news/detail/20190612-00935702-fisf-stocks</a:t>
            </a:r>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3804051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EC52134-FB7E-2946-949A-B0D149B5D33B}" type="datetime1">
              <a:rPr lang="ja-JP" altLang="en-US" smtClean="0"/>
              <a:t>2019/9/18</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https://m.finance.yahoo.co.jp/news/detail/20190612-00935702-fisf-stocks</a:t>
            </a:r>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221127846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8.svg"/><Relationship Id="rId7" Type="http://schemas.openxmlformats.org/officeDocument/2006/relationships/image" Target="../media/image12.svg"/><Relationship Id="rId2" Type="http://schemas.openxmlformats.org/officeDocument/2006/relationships/image" Target="../media/image7.png"/><Relationship Id="rId1" Type="http://schemas.openxmlformats.org/officeDocument/2006/relationships/slideLayout" Target="../slideLayouts/slideLayout4.xml"/><Relationship Id="rId6" Type="http://schemas.openxmlformats.org/officeDocument/2006/relationships/image" Target="../media/image11.png"/><Relationship Id="rId5" Type="http://schemas.openxmlformats.org/officeDocument/2006/relationships/image" Target="../media/image10.svg"/><Relationship Id="rId4" Type="http://schemas.openxmlformats.org/officeDocument/2006/relationships/image" Target="../media/image9.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www.soumu.go.jp/johotsusintokei/whitepaper/ja/h27/html/nc122400.html" TargetMode="External"/><Relationship Id="rId2" Type="http://schemas.openxmlformats.org/officeDocument/2006/relationships/hyperlink" Target="https://m.finance.yahoo.co.jp/news/photo/detail/20190612-00935702-fisf-stocks.view-001" TargetMode="External"/><Relationship Id="rId1" Type="http://schemas.openxmlformats.org/officeDocument/2006/relationships/slideLayout" Target="../slideLayouts/slideLayout2.xml"/><Relationship Id="rId6" Type="http://schemas.openxmlformats.org/officeDocument/2006/relationships/hyperlink" Target="https://ec-orange.jp/ec-media/?page_id=21544" TargetMode="External"/><Relationship Id="rId5" Type="http://schemas.openxmlformats.org/officeDocument/2006/relationships/hyperlink" Target="https://www.sophia-it.com/" TargetMode="External"/><Relationship Id="rId4" Type="http://schemas.openxmlformats.org/officeDocument/2006/relationships/hyperlink" Target="http://www.soumu.go.jp/johotsusintokei/whitepaper/ja/h27/html/na000000.html" TargetMode="External"/></Relationships>
</file>

<file path=ppt/slides/_rels/slide25.xml.rels><?xml version="1.0" encoding="UTF-8" standalone="yes"?>
<Relationships xmlns="http://schemas.openxmlformats.org/package/2006/relationships"><Relationship Id="rId2" Type="http://schemas.openxmlformats.org/officeDocument/2006/relationships/hyperlink" Target="https://www.jstage.jst.go.jp/article/jsmd/19/1/19_1/_pdf/-char/ja" TargetMode="Externa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hyperlink" Target="https://www.kantei.go.jp/jp/singi/it2/kaikaku/dai3/siryou3_2_2.pdf"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tif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9D8FF9C-299D-4142-BBDF-C91CAF87EEB9}"/>
              </a:ext>
            </a:extLst>
          </p:cNvPr>
          <p:cNvSpPr>
            <a:spLocks noGrp="1"/>
          </p:cNvSpPr>
          <p:nvPr>
            <p:ph type="ctrTitle"/>
          </p:nvPr>
        </p:nvSpPr>
        <p:spPr>
          <a:xfrm>
            <a:off x="1524000" y="1122363"/>
            <a:ext cx="9144000" cy="2387600"/>
          </a:xfrm>
        </p:spPr>
        <p:txBody>
          <a:bodyPr>
            <a:normAutofit/>
          </a:bodyPr>
          <a:lstStyle/>
          <a:p>
            <a:r>
              <a:rPr kumimoji="1" lang="ja-JP" altLang="en-US" sz="5400"/>
              <a:t>店舗における接触が</a:t>
            </a:r>
            <a:br>
              <a:rPr kumimoji="1" lang="en-US" altLang="ja-JP" sz="5400" dirty="0"/>
            </a:br>
            <a:r>
              <a:rPr kumimoji="1" lang="ja-JP" altLang="en-US" sz="5400"/>
              <a:t>購買に与える影響</a:t>
            </a:r>
            <a:endParaRPr kumimoji="1" lang="ja-JP" altLang="en-US" sz="5400" dirty="0"/>
          </a:p>
        </p:txBody>
      </p:sp>
      <p:sp>
        <p:nvSpPr>
          <p:cNvPr id="3" name="字幕 2">
            <a:extLst>
              <a:ext uri="{FF2B5EF4-FFF2-40B4-BE49-F238E27FC236}">
                <a16:creationId xmlns:a16="http://schemas.microsoft.com/office/drawing/2014/main" id="{C4AE9EFA-CF8C-F44E-AE73-85277227FE11}"/>
              </a:ext>
            </a:extLst>
          </p:cNvPr>
          <p:cNvSpPr>
            <a:spLocks noGrp="1"/>
          </p:cNvSpPr>
          <p:nvPr>
            <p:ph type="subTitle" idx="1"/>
          </p:nvPr>
        </p:nvSpPr>
        <p:spPr>
          <a:xfrm>
            <a:off x="1524000" y="3695944"/>
            <a:ext cx="9144000" cy="1389749"/>
          </a:xfrm>
        </p:spPr>
        <p:txBody>
          <a:bodyPr>
            <a:normAutofit/>
          </a:bodyPr>
          <a:lstStyle/>
          <a:p>
            <a:r>
              <a:rPr lang="ja-JP" altLang="en-US" sz="2000">
                <a:ea typeface="游ゴシック"/>
              </a:rPr>
              <a:t>青山学院大学　土橋ゼミナール</a:t>
            </a:r>
            <a:endParaRPr lang="en-US" altLang="ja-JP" sz="2000" dirty="0">
              <a:ea typeface="游ゴシック"/>
            </a:endParaRPr>
          </a:p>
          <a:p>
            <a:r>
              <a:rPr lang="ja-JP" altLang="en-US" sz="2000">
                <a:ea typeface="游ゴシック"/>
              </a:rPr>
              <a:t>渡辺　木田　</a:t>
            </a:r>
            <a:endParaRPr lang="ja-JP" altLang="en-US" sz="2000">
              <a:ea typeface="游ゴシック" panose="020B0400000000000000" pitchFamily="34" charset="-128"/>
            </a:endParaRPr>
          </a:p>
          <a:p>
            <a:r>
              <a:rPr lang="ja-JP" altLang="en-US" sz="2000">
                <a:ea typeface="游ゴシック"/>
              </a:rPr>
              <a:t>原口　桑原　下平</a:t>
            </a:r>
          </a:p>
        </p:txBody>
      </p:sp>
    </p:spTree>
    <p:extLst>
      <p:ext uri="{BB962C8B-B14F-4D97-AF65-F5344CB8AC3E}">
        <p14:creationId xmlns:p14="http://schemas.microsoft.com/office/powerpoint/2010/main" val="2104209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E0BF8EBD-2947-4051-B0D4-75128C9E9569}"/>
              </a:ext>
            </a:extLst>
          </p:cNvPr>
          <p:cNvSpPr>
            <a:spLocks noGrp="1"/>
          </p:cNvSpPr>
          <p:nvPr>
            <p:ph idx="1"/>
          </p:nvPr>
        </p:nvSpPr>
        <p:spPr>
          <a:xfrm>
            <a:off x="726706" y="1801789"/>
            <a:ext cx="10738587" cy="2159417"/>
          </a:xfrm>
        </p:spPr>
        <p:txBody>
          <a:bodyPr vert="horz" lIns="91440" tIns="45720" rIns="91440" bIns="45720" rtlCol="0" anchor="t">
            <a:normAutofit lnSpcReduction="10000"/>
          </a:bodyPr>
          <a:lstStyle/>
          <a:p>
            <a:r>
              <a:rPr lang="ja-JP" altLang="en-US">
                <a:ea typeface="游ゴシック"/>
              </a:rPr>
              <a:t>米国は小売りの</a:t>
            </a:r>
            <a:r>
              <a:rPr lang="en-US" altLang="ja-JP" dirty="0">
                <a:ea typeface="游ゴシック"/>
              </a:rPr>
              <a:t>EC</a:t>
            </a:r>
            <a:r>
              <a:rPr lang="ja-JP" altLang="en-US">
                <a:ea typeface="游ゴシック"/>
              </a:rPr>
              <a:t>比率が</a:t>
            </a:r>
            <a:r>
              <a:rPr lang="en-US" altLang="ja-JP" dirty="0">
                <a:ea typeface="游ゴシック"/>
              </a:rPr>
              <a:t>10%</a:t>
            </a:r>
            <a:r>
              <a:rPr lang="ja-JP" altLang="en-US">
                <a:ea typeface="游ゴシック"/>
              </a:rPr>
              <a:t>強</a:t>
            </a:r>
            <a:r>
              <a:rPr lang="en-US" altLang="ja-JP" dirty="0">
                <a:ea typeface="游ゴシック"/>
              </a:rPr>
              <a:t>(</a:t>
            </a:r>
            <a:r>
              <a:rPr lang="ja-JP" altLang="en-US">
                <a:ea typeface="游ゴシック"/>
              </a:rPr>
              <a:t>日本は</a:t>
            </a:r>
            <a:r>
              <a:rPr lang="en-US" altLang="ja-JP" dirty="0">
                <a:ea typeface="游ゴシック"/>
              </a:rPr>
              <a:t>6</a:t>
            </a:r>
            <a:r>
              <a:rPr lang="ja-JP" altLang="en-US">
                <a:ea typeface="游ゴシック"/>
              </a:rPr>
              <a:t>％</a:t>
            </a:r>
            <a:r>
              <a:rPr lang="en-US" altLang="ja-JP" dirty="0">
                <a:ea typeface="游ゴシック"/>
              </a:rPr>
              <a:t>)</a:t>
            </a:r>
            <a:endParaRPr lang="en-US" altLang="ja-JP">
              <a:ea typeface="游ゴシック"/>
              <a:cs typeface="Calibri"/>
            </a:endParaRPr>
          </a:p>
          <a:p>
            <a:r>
              <a:rPr lang="ja-JP" altLang="en-US">
                <a:ea typeface="游ゴシック"/>
              </a:rPr>
              <a:t>店舗閉鎖は日本と比べ、大規模</a:t>
            </a:r>
            <a:endParaRPr lang="en-US" altLang="ja-JP">
              <a:ea typeface="游ゴシック"/>
              <a:cs typeface="Calibri"/>
            </a:endParaRPr>
          </a:p>
          <a:p>
            <a:r>
              <a:rPr lang="ja-JP" altLang="en-US">
                <a:ea typeface="游ゴシック"/>
              </a:rPr>
              <a:t>米国の小売店舗数は</a:t>
            </a:r>
            <a:r>
              <a:rPr lang="en-US" altLang="ja-JP" dirty="0">
                <a:ea typeface="游ゴシック"/>
              </a:rPr>
              <a:t>2016</a:t>
            </a:r>
            <a:r>
              <a:rPr lang="ja-JP" altLang="en-US">
                <a:ea typeface="游ゴシック"/>
              </a:rPr>
              <a:t>年までに</a:t>
            </a:r>
            <a:endParaRPr lang="en-US" altLang="ja-JP">
              <a:ea typeface="游ゴシック"/>
              <a:cs typeface="Calibri"/>
            </a:endParaRPr>
          </a:p>
          <a:p>
            <a:pPr marL="0" indent="0">
              <a:buNone/>
            </a:pPr>
            <a:r>
              <a:rPr lang="ja-JP" altLang="en-US" dirty="0">
                <a:ea typeface="游ゴシック"/>
              </a:rPr>
              <a:t>   </a:t>
            </a:r>
            <a:r>
              <a:rPr lang="en-US" altLang="ja-JP" dirty="0">
                <a:ea typeface="游ゴシック"/>
              </a:rPr>
              <a:t>17%</a:t>
            </a:r>
            <a:r>
              <a:rPr lang="ja-JP" altLang="en-US">
                <a:ea typeface="游ゴシック"/>
              </a:rPr>
              <a:t>が閉鎖に追い込まれると予想される</a:t>
            </a:r>
            <a:br>
              <a:rPr lang="ja-JP" altLang="en-US" sz="3600" dirty="0"/>
            </a:br>
            <a:br>
              <a:rPr lang="ja-JP" altLang="en-US" sz="900" dirty="0"/>
            </a:br>
            <a:endParaRPr lang="ja-JP" altLang="en-US" sz="900" dirty="0"/>
          </a:p>
        </p:txBody>
      </p:sp>
      <p:sp>
        <p:nvSpPr>
          <p:cNvPr id="5" name="タイトル 1">
            <a:extLst>
              <a:ext uri="{FF2B5EF4-FFF2-40B4-BE49-F238E27FC236}">
                <a16:creationId xmlns:a16="http://schemas.microsoft.com/office/drawing/2014/main" id="{760C43C8-BC84-4D40-8BFF-A61F801B0280}"/>
              </a:ext>
            </a:extLst>
          </p:cNvPr>
          <p:cNvSpPr>
            <a:spLocks noGrp="1"/>
          </p:cNvSpPr>
          <p:nvPr>
            <p:ph type="title"/>
          </p:nvPr>
        </p:nvSpPr>
        <p:spPr>
          <a:xfrm>
            <a:off x="838200" y="365125"/>
            <a:ext cx="10515600" cy="1325563"/>
          </a:xfrm>
        </p:spPr>
        <p:txBody>
          <a:bodyPr/>
          <a:lstStyle/>
          <a:p>
            <a:r>
              <a:rPr kumimoji="1" lang="ja-JP" altLang="en-US" b="1">
                <a:ea typeface="游ゴシック Light"/>
              </a:rPr>
              <a:t>現状分析</a:t>
            </a:r>
            <a:r>
              <a:rPr kumimoji="1" lang="ja-JP" altLang="en-US">
                <a:ea typeface="游ゴシック Light"/>
              </a:rPr>
              <a:t>　</a:t>
            </a:r>
            <a:r>
              <a:rPr kumimoji="1" lang="ja-JP" altLang="en-US" sz="3200">
                <a:ea typeface="游ゴシック Light"/>
              </a:rPr>
              <a:t>小売業界の店舗数減少</a:t>
            </a:r>
            <a:endParaRPr kumimoji="1" lang="ja-JP" altLang="en-US">
              <a:ea typeface="游ゴシック Light"/>
            </a:endParaRPr>
          </a:p>
        </p:txBody>
      </p:sp>
      <p:sp>
        <p:nvSpPr>
          <p:cNvPr id="7" name="テキスト ボックス 6">
            <a:extLst>
              <a:ext uri="{FF2B5EF4-FFF2-40B4-BE49-F238E27FC236}">
                <a16:creationId xmlns:a16="http://schemas.microsoft.com/office/drawing/2014/main" id="{76BC7906-D7F2-4EB5-B39E-AD708A6DC24B}"/>
              </a:ext>
            </a:extLst>
          </p:cNvPr>
          <p:cNvSpPr txBox="1"/>
          <p:nvPr/>
        </p:nvSpPr>
        <p:spPr>
          <a:xfrm>
            <a:off x="802104" y="4931420"/>
            <a:ext cx="10587790" cy="1077218"/>
          </a:xfrm>
          <a:prstGeom prst="rect">
            <a:avLst/>
          </a:prstGeom>
          <a:solidFill>
            <a:schemeClr val="accent5">
              <a:lumMod val="20000"/>
              <a:lumOff val="80000"/>
            </a:schemeClr>
          </a:solidFill>
        </p:spPr>
        <p:txBody>
          <a:bodyPr wrap="square" rtlCol="0" anchor="t">
            <a:spAutoFit/>
          </a:bodyPr>
          <a:lstStyle/>
          <a:p>
            <a:r>
              <a:rPr lang="ja-JP" altLang="en-US" sz="3200" dirty="0"/>
              <a:t>日本の</a:t>
            </a:r>
            <a:r>
              <a:rPr lang="en-US" altLang="ja-JP" sz="3200" dirty="0"/>
              <a:t>EC</a:t>
            </a:r>
            <a:r>
              <a:rPr lang="ja-JP" altLang="en-US" sz="3200" dirty="0"/>
              <a:t>比率</a:t>
            </a:r>
            <a:r>
              <a:rPr lang="en-US" altLang="ja-JP" sz="3200" dirty="0"/>
              <a:t>6</a:t>
            </a:r>
            <a:r>
              <a:rPr lang="ja-JP" altLang="en-US" sz="3200" dirty="0"/>
              <a:t>％はさらに高まり、</a:t>
            </a:r>
            <a:endParaRPr lang="en-US" altLang="ja-JP" sz="3200" dirty="0"/>
          </a:p>
          <a:p>
            <a:r>
              <a:rPr lang="ja-JP" altLang="en-US" sz="3200" dirty="0">
                <a:ea typeface="游ゴシック"/>
              </a:rPr>
              <a:t>人口減の影響も加わり</a:t>
            </a:r>
            <a:r>
              <a:rPr lang="ja-JP" altLang="en-US" sz="3200" dirty="0">
                <a:solidFill>
                  <a:srgbClr val="FF0000"/>
                </a:solidFill>
                <a:ea typeface="游ゴシック"/>
              </a:rPr>
              <a:t>米国以上に店舗減が進む可能性</a:t>
            </a:r>
            <a:endParaRPr kumimoji="1" lang="ja-JP" altLang="en-US" sz="2400" dirty="0">
              <a:solidFill>
                <a:srgbClr val="FF0000"/>
              </a:solidFill>
              <a:ea typeface="游ゴシック"/>
            </a:endParaRPr>
          </a:p>
        </p:txBody>
      </p:sp>
      <p:sp>
        <p:nvSpPr>
          <p:cNvPr id="8" name="矢印: 下 7">
            <a:extLst>
              <a:ext uri="{FF2B5EF4-FFF2-40B4-BE49-F238E27FC236}">
                <a16:creationId xmlns:a16="http://schemas.microsoft.com/office/drawing/2014/main" id="{201C22C0-E5E1-4368-B0F7-065BF4BC118A}"/>
              </a:ext>
            </a:extLst>
          </p:cNvPr>
          <p:cNvSpPr/>
          <p:nvPr/>
        </p:nvSpPr>
        <p:spPr>
          <a:xfrm>
            <a:off x="5677300" y="3910877"/>
            <a:ext cx="837398" cy="812925"/>
          </a:xfrm>
          <a:prstGeom prst="downArrow">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スライド番号プレースホルダー 1">
            <a:extLst>
              <a:ext uri="{FF2B5EF4-FFF2-40B4-BE49-F238E27FC236}">
                <a16:creationId xmlns:a16="http://schemas.microsoft.com/office/drawing/2014/main" id="{A3363D3A-480D-5044-8926-E05C6EC115CF}"/>
              </a:ext>
            </a:extLst>
          </p:cNvPr>
          <p:cNvSpPr>
            <a:spLocks noGrp="1"/>
          </p:cNvSpPr>
          <p:nvPr>
            <p:ph type="sldNum" sz="quarter" idx="12"/>
          </p:nvPr>
        </p:nvSpPr>
        <p:spPr/>
        <p:txBody>
          <a:bodyPr/>
          <a:lstStyle/>
          <a:p>
            <a:fld id="{48F63A3B-78C7-47BE-AE5E-E10140E04643}" type="slidenum">
              <a:rPr lang="en-US" smtClean="0"/>
              <a:t>10</a:t>
            </a:fld>
            <a:endParaRPr lang="en-US" dirty="0"/>
          </a:p>
        </p:txBody>
      </p:sp>
    </p:spTree>
    <p:extLst>
      <p:ext uri="{BB962C8B-B14F-4D97-AF65-F5344CB8AC3E}">
        <p14:creationId xmlns:p14="http://schemas.microsoft.com/office/powerpoint/2010/main" val="17984923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D06901A-5FBB-4ED8-942F-71F481920547}"/>
              </a:ext>
            </a:extLst>
          </p:cNvPr>
          <p:cNvSpPr>
            <a:spLocks noGrp="1"/>
          </p:cNvSpPr>
          <p:nvPr>
            <p:ph type="title"/>
          </p:nvPr>
        </p:nvSpPr>
        <p:spPr/>
        <p:txBody>
          <a:bodyPr/>
          <a:lstStyle/>
          <a:p>
            <a:r>
              <a:rPr kumimoji="1" lang="ja-JP" altLang="en-US" b="1">
                <a:ea typeface="游ゴシック Light"/>
              </a:rPr>
              <a:t>現状分析　</a:t>
            </a:r>
            <a:r>
              <a:rPr kumimoji="1" lang="ja-JP" altLang="en-US" sz="3600">
                <a:ea typeface="游ゴシック Light"/>
              </a:rPr>
              <a:t>ショールーミング・</a:t>
            </a:r>
            <a:r>
              <a:rPr kumimoji="1" lang="en-US" altLang="ja-JP" sz="3600">
                <a:ea typeface="游ゴシック Light"/>
              </a:rPr>
              <a:t>Web</a:t>
            </a:r>
            <a:r>
              <a:rPr kumimoji="1" lang="ja-JP" altLang="en-US" sz="3600">
                <a:ea typeface="游ゴシック Light"/>
              </a:rPr>
              <a:t>ルーミング</a:t>
            </a:r>
            <a:endParaRPr kumimoji="1" lang="ja-JP" altLang="en-US">
              <a:ea typeface="游ゴシック Light"/>
            </a:endParaRPr>
          </a:p>
        </p:txBody>
      </p:sp>
      <p:sp>
        <p:nvSpPr>
          <p:cNvPr id="5" name="テキスト ボックス 4">
            <a:extLst>
              <a:ext uri="{FF2B5EF4-FFF2-40B4-BE49-F238E27FC236}">
                <a16:creationId xmlns:a16="http://schemas.microsoft.com/office/drawing/2014/main" id="{B28E0FC5-5C1D-47D3-8770-26137ADB16AC}"/>
              </a:ext>
            </a:extLst>
          </p:cNvPr>
          <p:cNvSpPr txBox="1"/>
          <p:nvPr/>
        </p:nvSpPr>
        <p:spPr>
          <a:xfrm>
            <a:off x="1047549" y="1886552"/>
            <a:ext cx="10096901" cy="1200329"/>
          </a:xfrm>
          <a:prstGeom prst="rect">
            <a:avLst/>
          </a:prstGeom>
          <a:solidFill>
            <a:schemeClr val="accent4">
              <a:lumMod val="20000"/>
              <a:lumOff val="80000"/>
            </a:schemeClr>
          </a:solidFill>
        </p:spPr>
        <p:txBody>
          <a:bodyPr wrap="square" rtlCol="0">
            <a:spAutoFit/>
          </a:bodyPr>
          <a:lstStyle/>
          <a:p>
            <a:r>
              <a:rPr lang="ja-JP" altLang="en-US" sz="2400" dirty="0"/>
              <a:t>ショールーミング：</a:t>
            </a:r>
            <a:endParaRPr lang="en-US" altLang="ja-JP" sz="2400" dirty="0"/>
          </a:p>
          <a:p>
            <a:r>
              <a:rPr lang="ja-JP" altLang="en-US" sz="2400" dirty="0"/>
              <a:t>商品の購入を検討する場合に実店舗に赴いて現物を確かめ、その店舗では商品は買わず、オンラインショップで購入するという購入形態</a:t>
            </a:r>
            <a:endParaRPr lang="en-US" altLang="ja-JP" sz="2400" dirty="0"/>
          </a:p>
        </p:txBody>
      </p:sp>
      <p:sp>
        <p:nvSpPr>
          <p:cNvPr id="6" name="テキスト ボックス 5">
            <a:extLst>
              <a:ext uri="{FF2B5EF4-FFF2-40B4-BE49-F238E27FC236}">
                <a16:creationId xmlns:a16="http://schemas.microsoft.com/office/drawing/2014/main" id="{55A1DAB3-1560-4CCD-85AC-0E36A9294622}"/>
              </a:ext>
            </a:extLst>
          </p:cNvPr>
          <p:cNvSpPr txBox="1"/>
          <p:nvPr/>
        </p:nvSpPr>
        <p:spPr>
          <a:xfrm>
            <a:off x="1620252" y="3390497"/>
            <a:ext cx="8951494" cy="1569660"/>
          </a:xfrm>
          <a:prstGeom prst="rect">
            <a:avLst/>
          </a:prstGeom>
          <a:solidFill>
            <a:schemeClr val="accent6">
              <a:lumMod val="20000"/>
              <a:lumOff val="80000"/>
            </a:schemeClr>
          </a:solidFill>
        </p:spPr>
        <p:txBody>
          <a:bodyPr wrap="square" rtlCol="0">
            <a:spAutoFit/>
          </a:bodyPr>
          <a:lstStyle/>
          <a:p>
            <a:r>
              <a:rPr lang="en-US" altLang="ja-JP" sz="2400" dirty="0"/>
              <a:t>Web</a:t>
            </a:r>
            <a:r>
              <a:rPr lang="ja-JP" altLang="en-US" sz="2400" dirty="0"/>
              <a:t>ルーミング：</a:t>
            </a:r>
            <a:endParaRPr lang="en-US" altLang="ja-JP" sz="2400" dirty="0"/>
          </a:p>
          <a:p>
            <a:r>
              <a:rPr lang="ja-JP" altLang="en-US" sz="2400" dirty="0"/>
              <a:t>インターネット上のオンラインストアなどで商品の詳しい情報を事前に調べ、オンラインでは購入せず、商品は実店舗で買い求めるという購入形態</a:t>
            </a:r>
            <a:endParaRPr kumimoji="1" lang="ja-JP" altLang="en-US" sz="2400" dirty="0"/>
          </a:p>
        </p:txBody>
      </p:sp>
      <p:pic>
        <p:nvPicPr>
          <p:cNvPr id="7" name="図 6">
            <a:extLst>
              <a:ext uri="{FF2B5EF4-FFF2-40B4-BE49-F238E27FC236}">
                <a16:creationId xmlns:a16="http://schemas.microsoft.com/office/drawing/2014/main" id="{800C3FF7-3610-4A9A-AEFD-2266FD9CA717}"/>
              </a:ext>
            </a:extLst>
          </p:cNvPr>
          <p:cNvPicPr>
            <a:picLocks noChangeAspect="1"/>
          </p:cNvPicPr>
          <p:nvPr/>
        </p:nvPicPr>
        <p:blipFill>
          <a:blip r:embed="rId2" cstate="email">
            <a:alphaModFix amt="70000"/>
            <a:extLst>
              <a:ext uri="{28A0092B-C50C-407E-A947-70E740481C1C}">
                <a14:useLocalDpi xmlns:a14="http://schemas.microsoft.com/office/drawing/2010/main"/>
              </a:ext>
            </a:extLst>
          </a:blip>
          <a:stretch>
            <a:fillRect/>
          </a:stretch>
        </p:blipFill>
        <p:spPr>
          <a:xfrm>
            <a:off x="9378414" y="5142299"/>
            <a:ext cx="2386664" cy="1579176"/>
          </a:xfrm>
          <a:prstGeom prst="rect">
            <a:avLst/>
          </a:prstGeom>
          <a:ln>
            <a:noFill/>
          </a:ln>
          <a:effectLst>
            <a:softEdge rad="112500"/>
          </a:effectLst>
        </p:spPr>
      </p:pic>
      <p:pic>
        <p:nvPicPr>
          <p:cNvPr id="8" name="図 7">
            <a:extLst>
              <a:ext uri="{FF2B5EF4-FFF2-40B4-BE49-F238E27FC236}">
                <a16:creationId xmlns:a16="http://schemas.microsoft.com/office/drawing/2014/main" id="{FD244080-5DFB-4592-8859-B4BF3C01BE02}"/>
              </a:ext>
            </a:extLst>
          </p:cNvPr>
          <p:cNvPicPr>
            <a:picLocks noChangeAspect="1"/>
          </p:cNvPicPr>
          <p:nvPr/>
        </p:nvPicPr>
        <p:blipFill>
          <a:blip r:embed="rId3">
            <a:alphaModFix amt="70000"/>
          </a:blip>
          <a:stretch>
            <a:fillRect/>
          </a:stretch>
        </p:blipFill>
        <p:spPr>
          <a:xfrm>
            <a:off x="7141945" y="5151815"/>
            <a:ext cx="2236469" cy="1569660"/>
          </a:xfrm>
          <a:prstGeom prst="rect">
            <a:avLst/>
          </a:prstGeom>
          <a:ln>
            <a:noFill/>
          </a:ln>
          <a:effectLst>
            <a:softEdge rad="112500"/>
          </a:effectLst>
        </p:spPr>
      </p:pic>
      <p:sp>
        <p:nvSpPr>
          <p:cNvPr id="3" name="スライド番号プレースホルダー 2">
            <a:extLst>
              <a:ext uri="{FF2B5EF4-FFF2-40B4-BE49-F238E27FC236}">
                <a16:creationId xmlns:a16="http://schemas.microsoft.com/office/drawing/2014/main" id="{90C02CC0-1297-7046-B5A2-D7739FB0B773}"/>
              </a:ext>
            </a:extLst>
          </p:cNvPr>
          <p:cNvSpPr>
            <a:spLocks noGrp="1"/>
          </p:cNvSpPr>
          <p:nvPr>
            <p:ph type="sldNum" sz="quarter" idx="12"/>
          </p:nvPr>
        </p:nvSpPr>
        <p:spPr/>
        <p:txBody>
          <a:bodyPr/>
          <a:lstStyle/>
          <a:p>
            <a:fld id="{48F63A3B-78C7-47BE-AE5E-E10140E04643}" type="slidenum">
              <a:rPr lang="en-US" smtClean="0"/>
              <a:t>11</a:t>
            </a:fld>
            <a:endParaRPr lang="en-US" dirty="0"/>
          </a:p>
        </p:txBody>
      </p:sp>
    </p:spTree>
    <p:extLst>
      <p:ext uri="{BB962C8B-B14F-4D97-AF65-F5344CB8AC3E}">
        <p14:creationId xmlns:p14="http://schemas.microsoft.com/office/powerpoint/2010/main" val="22453826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1">
            <a:extLst>
              <a:ext uri="{FF2B5EF4-FFF2-40B4-BE49-F238E27FC236}">
                <a16:creationId xmlns:a16="http://schemas.microsoft.com/office/drawing/2014/main" id="{52F8A8A4-5A1D-4F4D-BA15-1DC548C46872}"/>
              </a:ext>
            </a:extLst>
          </p:cNvPr>
          <p:cNvSpPr>
            <a:spLocks noGrp="1"/>
          </p:cNvSpPr>
          <p:nvPr>
            <p:ph type="title"/>
          </p:nvPr>
        </p:nvSpPr>
        <p:spPr>
          <a:xfrm>
            <a:off x="838200" y="365125"/>
            <a:ext cx="10515600" cy="1325563"/>
          </a:xfrm>
        </p:spPr>
        <p:txBody>
          <a:bodyPr/>
          <a:lstStyle/>
          <a:p>
            <a:r>
              <a:rPr kumimoji="1" lang="ja-JP" altLang="en-US" b="1">
                <a:ea typeface="游ゴシック Light"/>
              </a:rPr>
              <a:t>現状分析</a:t>
            </a:r>
            <a:r>
              <a:rPr kumimoji="1" lang="ja-JP" altLang="en-US">
                <a:ea typeface="游ゴシック Light"/>
              </a:rPr>
              <a:t>　</a:t>
            </a:r>
            <a:r>
              <a:rPr kumimoji="1" lang="ja-JP" altLang="en-US" sz="3600">
                <a:ea typeface="游ゴシック Light"/>
              </a:rPr>
              <a:t>ショールーミング</a:t>
            </a:r>
            <a:endParaRPr kumimoji="1" lang="ja-JP" altLang="en-US">
              <a:ea typeface="游ゴシック Light"/>
            </a:endParaRPr>
          </a:p>
        </p:txBody>
      </p:sp>
      <p:sp>
        <p:nvSpPr>
          <p:cNvPr id="9" name="テキスト ボックス 8">
            <a:extLst>
              <a:ext uri="{FF2B5EF4-FFF2-40B4-BE49-F238E27FC236}">
                <a16:creationId xmlns:a16="http://schemas.microsoft.com/office/drawing/2014/main" id="{343CFF45-C0FE-416C-A859-6705F47B64DB}"/>
              </a:ext>
            </a:extLst>
          </p:cNvPr>
          <p:cNvSpPr txBox="1"/>
          <p:nvPr/>
        </p:nvSpPr>
        <p:spPr>
          <a:xfrm>
            <a:off x="1687428" y="4422199"/>
            <a:ext cx="9184508" cy="523220"/>
          </a:xfrm>
          <a:prstGeom prst="rect">
            <a:avLst/>
          </a:prstGeom>
          <a:solidFill>
            <a:schemeClr val="accent5">
              <a:lumMod val="20000"/>
              <a:lumOff val="80000"/>
            </a:schemeClr>
          </a:solidFill>
        </p:spPr>
        <p:txBody>
          <a:bodyPr wrap="square" rtlCol="0">
            <a:spAutoFit/>
          </a:bodyPr>
          <a:lstStyle/>
          <a:p>
            <a:r>
              <a:rPr lang="ja-JP" altLang="en-US" sz="2800" dirty="0"/>
              <a:t>大手小売店からネット通販に消費者が流れる要因の一つ</a:t>
            </a:r>
            <a:endParaRPr lang="en-US" altLang="ja-JP" sz="2800" dirty="0"/>
          </a:p>
        </p:txBody>
      </p:sp>
      <p:sp>
        <p:nvSpPr>
          <p:cNvPr id="16" name="テキスト ボックス 15">
            <a:extLst>
              <a:ext uri="{FF2B5EF4-FFF2-40B4-BE49-F238E27FC236}">
                <a16:creationId xmlns:a16="http://schemas.microsoft.com/office/drawing/2014/main" id="{2FF9001A-CA4E-4B0C-BE25-FCC5D3099BFD}"/>
              </a:ext>
            </a:extLst>
          </p:cNvPr>
          <p:cNvSpPr txBox="1"/>
          <p:nvPr/>
        </p:nvSpPr>
        <p:spPr>
          <a:xfrm>
            <a:off x="1378016" y="1694390"/>
            <a:ext cx="9803332" cy="138499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altLang="ja-JP" sz="2800" dirty="0"/>
              <a:t>18</a:t>
            </a:r>
            <a:r>
              <a:rPr lang="ja-JP" altLang="en-US" sz="2800" dirty="0"/>
              <a:t>歳以上の買い物客の約半数</a:t>
            </a:r>
            <a:endParaRPr lang="en-US" altLang="ja-JP" sz="2800" dirty="0"/>
          </a:p>
          <a:p>
            <a:r>
              <a:rPr lang="ja-JP" altLang="en-US" sz="2800" dirty="0"/>
              <a:t>実店舗で買い物しながら携帯機器で商品について調べている</a:t>
            </a:r>
            <a:endParaRPr lang="en-US" altLang="ja-JP" sz="2800" dirty="0"/>
          </a:p>
          <a:p>
            <a:r>
              <a:rPr lang="en-US" altLang="ja-JP" sz="2800" dirty="0"/>
              <a:t>(</a:t>
            </a:r>
            <a:r>
              <a:rPr lang="ja-JP" altLang="en-US" sz="2800" dirty="0"/>
              <a:t>米インタラクティブ広告協議会（</a:t>
            </a:r>
            <a:r>
              <a:rPr lang="en-US" altLang="ja-JP" sz="2800" dirty="0"/>
              <a:t>IAB</a:t>
            </a:r>
            <a:r>
              <a:rPr lang="ja-JP" altLang="en-US" sz="2800" dirty="0"/>
              <a:t>）調べ</a:t>
            </a:r>
            <a:r>
              <a:rPr lang="en-US" altLang="ja-JP" sz="2800" dirty="0"/>
              <a:t>)</a:t>
            </a:r>
            <a:endParaRPr kumimoji="1" lang="ja-JP" altLang="en-US" sz="2800" dirty="0"/>
          </a:p>
        </p:txBody>
      </p:sp>
      <p:sp>
        <p:nvSpPr>
          <p:cNvPr id="18" name="テキスト ボックス 17">
            <a:extLst>
              <a:ext uri="{FF2B5EF4-FFF2-40B4-BE49-F238E27FC236}">
                <a16:creationId xmlns:a16="http://schemas.microsoft.com/office/drawing/2014/main" id="{0447CF09-F27B-4007-99F8-3ACAF1866422}"/>
              </a:ext>
            </a:extLst>
          </p:cNvPr>
          <p:cNvSpPr txBox="1"/>
          <p:nvPr/>
        </p:nvSpPr>
        <p:spPr>
          <a:xfrm>
            <a:off x="1250482" y="5175970"/>
            <a:ext cx="10058400" cy="954107"/>
          </a:xfrm>
          <a:prstGeom prst="rect">
            <a:avLst/>
          </a:prstGeom>
          <a:solidFill>
            <a:schemeClr val="accent5">
              <a:lumMod val="20000"/>
              <a:lumOff val="80000"/>
            </a:schemeClr>
          </a:solidFill>
        </p:spPr>
        <p:txBody>
          <a:bodyPr wrap="square" rtlCol="0" anchor="t">
            <a:spAutoFit/>
          </a:bodyPr>
          <a:lstStyle/>
          <a:p>
            <a:r>
              <a:rPr lang="ja-JP" altLang="en-US" sz="2800" dirty="0"/>
              <a:t>小売業にとってはコストをかけて店舗を出しても顧客を</a:t>
            </a:r>
            <a:endParaRPr lang="en-US" altLang="ja-JP" sz="2800" dirty="0"/>
          </a:p>
          <a:p>
            <a:r>
              <a:rPr lang="ja-JP" altLang="en-US" sz="2800" dirty="0">
                <a:ea typeface="游ゴシック"/>
              </a:rPr>
              <a:t>ネット通販に奪われてしまい、</a:t>
            </a:r>
            <a:r>
              <a:rPr lang="ja-JP" altLang="en-US" sz="2800" dirty="0">
                <a:solidFill>
                  <a:srgbClr val="FF0000"/>
                </a:solidFill>
                <a:ea typeface="游ゴシック"/>
              </a:rPr>
              <a:t>販売機会を失う</a:t>
            </a:r>
            <a:r>
              <a:rPr lang="ja-JP" altLang="en-US" sz="2800" dirty="0">
                <a:ea typeface="游ゴシック"/>
              </a:rPr>
              <a:t>ことに繋がる</a:t>
            </a:r>
            <a:endParaRPr lang="ja-JP" altLang="en-US" sz="2800" dirty="0">
              <a:ea typeface="游ゴシック"/>
              <a:cs typeface="Calibri"/>
            </a:endParaRPr>
          </a:p>
        </p:txBody>
      </p:sp>
      <p:sp>
        <p:nvSpPr>
          <p:cNvPr id="19" name="矢印: 下 18">
            <a:extLst>
              <a:ext uri="{FF2B5EF4-FFF2-40B4-BE49-F238E27FC236}">
                <a16:creationId xmlns:a16="http://schemas.microsoft.com/office/drawing/2014/main" id="{99047569-5DB4-405A-BE07-D91A1A1EAA51}"/>
              </a:ext>
            </a:extLst>
          </p:cNvPr>
          <p:cNvSpPr/>
          <p:nvPr/>
        </p:nvSpPr>
        <p:spPr>
          <a:xfrm>
            <a:off x="5648423" y="3368009"/>
            <a:ext cx="895149" cy="823639"/>
          </a:xfrm>
          <a:prstGeom prst="downArrow">
            <a:avLst/>
          </a:prstGeom>
        </p:spPr>
        <p:style>
          <a:lnRef idx="3">
            <a:schemeClr val="lt1"/>
          </a:lnRef>
          <a:fillRef idx="1">
            <a:schemeClr val="accent5"/>
          </a:fillRef>
          <a:effectRef idx="1">
            <a:schemeClr val="accent5"/>
          </a:effectRef>
          <a:fontRef idx="minor">
            <a:schemeClr val="lt1"/>
          </a:fontRef>
        </p:style>
        <p:txBody>
          <a:bodyPr rtlCol="0" anchor="ctr"/>
          <a:lstStyle/>
          <a:p>
            <a:pPr algn="ctr"/>
            <a:endParaRPr kumimoji="1" lang="ja-JP" altLang="en-US"/>
          </a:p>
        </p:txBody>
      </p:sp>
      <p:sp>
        <p:nvSpPr>
          <p:cNvPr id="2" name="スライド番号プレースホルダー 1">
            <a:extLst>
              <a:ext uri="{FF2B5EF4-FFF2-40B4-BE49-F238E27FC236}">
                <a16:creationId xmlns:a16="http://schemas.microsoft.com/office/drawing/2014/main" id="{918C42DE-E2E0-8244-9B4A-1137509FB555}"/>
              </a:ext>
            </a:extLst>
          </p:cNvPr>
          <p:cNvSpPr>
            <a:spLocks noGrp="1"/>
          </p:cNvSpPr>
          <p:nvPr>
            <p:ph type="sldNum" sz="quarter" idx="12"/>
          </p:nvPr>
        </p:nvSpPr>
        <p:spPr/>
        <p:txBody>
          <a:bodyPr/>
          <a:lstStyle/>
          <a:p>
            <a:fld id="{48F63A3B-78C7-47BE-AE5E-E10140E04643}" type="slidenum">
              <a:rPr lang="en-US" smtClean="0"/>
              <a:t>12</a:t>
            </a:fld>
            <a:endParaRPr lang="en-US" dirty="0"/>
          </a:p>
        </p:txBody>
      </p:sp>
    </p:spTree>
    <p:extLst>
      <p:ext uri="{BB962C8B-B14F-4D97-AF65-F5344CB8AC3E}">
        <p14:creationId xmlns:p14="http://schemas.microsoft.com/office/powerpoint/2010/main" val="7559872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97FA307-DC6A-A944-913F-B421B5BCBC1D}"/>
              </a:ext>
            </a:extLst>
          </p:cNvPr>
          <p:cNvSpPr>
            <a:spLocks noGrp="1"/>
          </p:cNvSpPr>
          <p:nvPr>
            <p:ph type="title"/>
          </p:nvPr>
        </p:nvSpPr>
        <p:spPr>
          <a:xfrm>
            <a:off x="838200" y="365125"/>
            <a:ext cx="10515600" cy="1325563"/>
          </a:xfrm>
        </p:spPr>
        <p:txBody>
          <a:bodyPr/>
          <a:lstStyle/>
          <a:p>
            <a:r>
              <a:rPr kumimoji="1" lang="ja-JP" altLang="en-US" b="1">
                <a:ea typeface="游ゴシック Light"/>
              </a:rPr>
              <a:t>問題意識</a:t>
            </a:r>
            <a:endParaRPr lang="ja-JP" altLang="en-US" b="1">
              <a:ea typeface="游ゴシック Light"/>
              <a:cs typeface="Calibri Light"/>
            </a:endParaRPr>
          </a:p>
        </p:txBody>
      </p:sp>
      <p:sp>
        <p:nvSpPr>
          <p:cNvPr id="3" name="コンテンツ プレースホルダー 2">
            <a:extLst>
              <a:ext uri="{FF2B5EF4-FFF2-40B4-BE49-F238E27FC236}">
                <a16:creationId xmlns:a16="http://schemas.microsoft.com/office/drawing/2014/main" id="{22C6CB89-9380-B34C-9D66-156B77B4A1CA}"/>
              </a:ext>
            </a:extLst>
          </p:cNvPr>
          <p:cNvSpPr>
            <a:spLocks noGrp="1"/>
          </p:cNvSpPr>
          <p:nvPr>
            <p:ph idx="1"/>
          </p:nvPr>
        </p:nvSpPr>
        <p:spPr>
          <a:xfrm>
            <a:off x="838200" y="1508633"/>
            <a:ext cx="10515600" cy="2717610"/>
          </a:xfrm>
        </p:spPr>
        <p:txBody>
          <a:bodyPr vert="horz" lIns="91440" tIns="45720" rIns="91440" bIns="45720" rtlCol="0" anchor="t">
            <a:normAutofit lnSpcReduction="10000"/>
          </a:bodyPr>
          <a:lstStyle/>
          <a:p>
            <a:pPr marL="0" indent="0">
              <a:buNone/>
            </a:pPr>
            <a:r>
              <a:rPr lang="ja-JP" altLang="en-US">
                <a:ea typeface="游ゴシック"/>
              </a:rPr>
              <a:t>・</a:t>
            </a:r>
            <a:r>
              <a:rPr lang="en-US" altLang="ja-JP">
                <a:ea typeface="游ゴシック"/>
              </a:rPr>
              <a:t>EC</a:t>
            </a:r>
            <a:r>
              <a:rPr lang="ja-JP" altLang="en-US">
                <a:ea typeface="游ゴシック"/>
              </a:rPr>
              <a:t>市場が拡大しており、ショールーミングによって</a:t>
            </a:r>
            <a:endParaRPr lang="en-US" altLang="ja-JP">
              <a:ea typeface="游ゴシック"/>
            </a:endParaRPr>
          </a:p>
          <a:p>
            <a:pPr marL="0" indent="0">
              <a:buNone/>
            </a:pPr>
            <a:r>
              <a:rPr lang="ja-JP" altLang="en-US">
                <a:ea typeface="游ゴシック"/>
              </a:rPr>
              <a:t>  実店舗を持つ小売店が顧客の流出や倒産の危機に陥っている</a:t>
            </a:r>
            <a:endParaRPr lang="en-US" altLang="ja-JP">
              <a:ea typeface="游ゴシック"/>
            </a:endParaRPr>
          </a:p>
          <a:p>
            <a:endParaRPr lang="ja-JP" altLang="en-US">
              <a:ea typeface="游ゴシック"/>
            </a:endParaRPr>
          </a:p>
          <a:p>
            <a:pPr marL="0" indent="0">
              <a:buNone/>
            </a:pPr>
            <a:r>
              <a:rPr lang="ja-JP" altLang="en-US">
                <a:ea typeface="游ゴシック"/>
              </a:rPr>
              <a:t>・</a:t>
            </a:r>
            <a:r>
              <a:rPr lang="en-US" altLang="ja-JP">
                <a:ea typeface="游ゴシック"/>
              </a:rPr>
              <a:t>EC</a:t>
            </a:r>
            <a:r>
              <a:rPr lang="ja-JP" altLang="en-US">
                <a:ea typeface="游ゴシック"/>
              </a:rPr>
              <a:t>上で購買行動を完結できるにも関わらず、多くの消費者はショールーミングを行うことで、商品の確認やそれに関する情報の収集を行なっている</a:t>
            </a:r>
            <a:endParaRPr lang="en-US" altLang="ja-JP">
              <a:ea typeface="游ゴシック"/>
            </a:endParaRPr>
          </a:p>
          <a:p>
            <a:pPr marL="0" indent="0">
              <a:buNone/>
            </a:pPr>
            <a:endParaRPr lang="en-US" altLang="ja-JP" dirty="0"/>
          </a:p>
          <a:p>
            <a:pPr marL="0" indent="0">
              <a:buNone/>
            </a:pPr>
            <a:endParaRPr lang="en-US" altLang="ja-JP" dirty="0"/>
          </a:p>
          <a:p>
            <a:pPr marL="0" indent="0">
              <a:buNone/>
            </a:pPr>
            <a:endParaRPr lang="en-US" altLang="ja-JP" dirty="0"/>
          </a:p>
          <a:p>
            <a:pPr marL="0" indent="0">
              <a:buNone/>
            </a:pPr>
            <a:endParaRPr lang="ja-JP" altLang="en-US">
              <a:ea typeface="游ゴシック"/>
              <a:cs typeface="Calibri"/>
            </a:endParaRPr>
          </a:p>
        </p:txBody>
      </p:sp>
      <p:sp>
        <p:nvSpPr>
          <p:cNvPr id="17" name="矢印: 下 16">
            <a:extLst>
              <a:ext uri="{FF2B5EF4-FFF2-40B4-BE49-F238E27FC236}">
                <a16:creationId xmlns:a16="http://schemas.microsoft.com/office/drawing/2014/main" id="{F4DE296C-B318-41BF-8911-04A28EB845E9}"/>
              </a:ext>
            </a:extLst>
          </p:cNvPr>
          <p:cNvSpPr/>
          <p:nvPr/>
        </p:nvSpPr>
        <p:spPr>
          <a:xfrm>
            <a:off x="4768596" y="4226052"/>
            <a:ext cx="2194560" cy="835152"/>
          </a:xfrm>
          <a:prstGeom prst="downArrow">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9" name="正方形/長方形 18">
            <a:extLst>
              <a:ext uri="{FF2B5EF4-FFF2-40B4-BE49-F238E27FC236}">
                <a16:creationId xmlns:a16="http://schemas.microsoft.com/office/drawing/2014/main" id="{14D67D2E-0C12-4505-A1AC-5F7879D94BC3}"/>
              </a:ext>
            </a:extLst>
          </p:cNvPr>
          <p:cNvSpPr/>
          <p:nvPr/>
        </p:nvSpPr>
        <p:spPr>
          <a:xfrm>
            <a:off x="1133094" y="5189982"/>
            <a:ext cx="9460992" cy="1463040"/>
          </a:xfrm>
          <a:prstGeom prst="rect">
            <a:avLst/>
          </a:prstGeom>
          <a:solidFill>
            <a:schemeClr val="accent5">
              <a:lumMod val="20000"/>
              <a:lumOff val="80000"/>
            </a:schemeClr>
          </a:solidFill>
        </p:spPr>
        <p:style>
          <a:lnRef idx="3">
            <a:schemeClr val="lt1"/>
          </a:lnRef>
          <a:fillRef idx="1">
            <a:schemeClr val="accent5"/>
          </a:fillRef>
          <a:effectRef idx="1">
            <a:schemeClr val="accent5"/>
          </a:effectRef>
          <a:fontRef idx="minor">
            <a:schemeClr val="lt1"/>
          </a:fontRef>
        </p:style>
        <p:txBody>
          <a:bodyPr rtlCol="0" anchor="ctr"/>
          <a:lstStyle/>
          <a:p>
            <a:pPr algn="ctr"/>
            <a:r>
              <a:rPr lang="ja-JP" altLang="en-US" sz="2800">
                <a:solidFill>
                  <a:schemeClr val="tx1"/>
                </a:solidFill>
                <a:ea typeface="游ゴシック"/>
                <a:cs typeface="Calibri"/>
              </a:rPr>
              <a:t>購買意思決定において接触が影響を</a:t>
            </a:r>
            <a:endParaRPr lang="en-US" altLang="ja-JP" sz="2800">
              <a:solidFill>
                <a:schemeClr val="tx1"/>
              </a:solidFill>
              <a:ea typeface="游ゴシック"/>
              <a:cs typeface="Calibri"/>
            </a:endParaRPr>
          </a:p>
          <a:p>
            <a:pPr algn="ctr"/>
            <a:r>
              <a:rPr lang="ja-JP" altLang="en-US" sz="2800">
                <a:solidFill>
                  <a:schemeClr val="tx1"/>
                </a:solidFill>
                <a:ea typeface="游ゴシック"/>
                <a:cs typeface="Calibri"/>
              </a:rPr>
              <a:t>与えているのではないか</a:t>
            </a:r>
            <a:endParaRPr lang="en-US" altLang="ja-JP" sz="2800">
              <a:solidFill>
                <a:schemeClr val="tx1"/>
              </a:solidFill>
              <a:ea typeface="游ゴシック"/>
              <a:cs typeface="Calibri"/>
            </a:endParaRPr>
          </a:p>
        </p:txBody>
      </p:sp>
      <p:sp>
        <p:nvSpPr>
          <p:cNvPr id="5" name="スライド番号プレースホルダー 4">
            <a:extLst>
              <a:ext uri="{FF2B5EF4-FFF2-40B4-BE49-F238E27FC236}">
                <a16:creationId xmlns:a16="http://schemas.microsoft.com/office/drawing/2014/main" id="{1A60BFF7-C5A3-224A-875D-243F513A3536}"/>
              </a:ext>
            </a:extLst>
          </p:cNvPr>
          <p:cNvSpPr>
            <a:spLocks noGrp="1"/>
          </p:cNvSpPr>
          <p:nvPr>
            <p:ph type="sldNum" sz="quarter" idx="12"/>
          </p:nvPr>
        </p:nvSpPr>
        <p:spPr/>
        <p:txBody>
          <a:bodyPr/>
          <a:lstStyle/>
          <a:p>
            <a:fld id="{48F63A3B-78C7-47BE-AE5E-E10140E04643}" type="slidenum">
              <a:rPr lang="en-US" smtClean="0"/>
              <a:t>13</a:t>
            </a:fld>
            <a:endParaRPr lang="en-US" dirty="0"/>
          </a:p>
        </p:txBody>
      </p:sp>
    </p:spTree>
    <p:extLst>
      <p:ext uri="{BB962C8B-B14F-4D97-AF65-F5344CB8AC3E}">
        <p14:creationId xmlns:p14="http://schemas.microsoft.com/office/powerpoint/2010/main" val="27661183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D0C6D5B-04E5-8047-BBDA-BBAE80B8978F}"/>
              </a:ext>
            </a:extLst>
          </p:cNvPr>
          <p:cNvSpPr>
            <a:spLocks noGrp="1"/>
          </p:cNvSpPr>
          <p:nvPr>
            <p:ph type="title"/>
          </p:nvPr>
        </p:nvSpPr>
        <p:spPr>
          <a:xfrm>
            <a:off x="838199" y="663508"/>
            <a:ext cx="10515600" cy="1325563"/>
          </a:xfrm>
        </p:spPr>
        <p:txBody>
          <a:bodyPr/>
          <a:lstStyle/>
          <a:p>
            <a:r>
              <a:rPr kumimoji="1" lang="ja-JP" altLang="en-US" b="1">
                <a:ea typeface="游ゴシック Light"/>
              </a:rPr>
              <a:t>研究目的</a:t>
            </a:r>
            <a:endParaRPr lang="ja-JP" altLang="en-US" b="1">
              <a:ea typeface="游ゴシック Light"/>
              <a:cs typeface="Calibri Light"/>
            </a:endParaRPr>
          </a:p>
        </p:txBody>
      </p:sp>
      <p:sp>
        <p:nvSpPr>
          <p:cNvPr id="3" name="コンテンツ プレースホルダー 2">
            <a:extLst>
              <a:ext uri="{FF2B5EF4-FFF2-40B4-BE49-F238E27FC236}">
                <a16:creationId xmlns:a16="http://schemas.microsoft.com/office/drawing/2014/main" id="{3779BFE0-0945-A241-BACA-9242310EC1BE}"/>
              </a:ext>
            </a:extLst>
          </p:cNvPr>
          <p:cNvSpPr>
            <a:spLocks noGrp="1"/>
          </p:cNvSpPr>
          <p:nvPr>
            <p:ph idx="1"/>
          </p:nvPr>
        </p:nvSpPr>
        <p:spPr>
          <a:xfrm>
            <a:off x="908383" y="2883585"/>
            <a:ext cx="10375233" cy="1090830"/>
          </a:xfrm>
          <a:solidFill>
            <a:schemeClr val="accent5">
              <a:lumMod val="20000"/>
              <a:lumOff val="80000"/>
            </a:schemeClr>
          </a:solidFill>
        </p:spPr>
        <p:style>
          <a:lnRef idx="3">
            <a:schemeClr val="lt1"/>
          </a:lnRef>
          <a:fillRef idx="1">
            <a:schemeClr val="accent5"/>
          </a:fillRef>
          <a:effectRef idx="1">
            <a:schemeClr val="accent5"/>
          </a:effectRef>
          <a:fontRef idx="minor">
            <a:schemeClr val="lt1"/>
          </a:fontRef>
        </p:style>
        <p:txBody>
          <a:bodyPr vert="horz" lIns="91440" tIns="45720" rIns="91440" bIns="45720" rtlCol="0" anchor="t">
            <a:normAutofit/>
          </a:bodyPr>
          <a:lstStyle/>
          <a:p>
            <a:pPr marL="0" indent="0">
              <a:buNone/>
            </a:pPr>
            <a:r>
              <a:rPr lang="ja-JP" altLang="en-US" sz="3200">
                <a:solidFill>
                  <a:schemeClr val="tx1"/>
                </a:solidFill>
                <a:ea typeface="游ゴシック"/>
              </a:rPr>
              <a:t>情報探索の過程において実店舗での接触が購買意思決定にどのように影響を与えているのか明らかにする</a:t>
            </a:r>
            <a:endParaRPr lang="en-US" altLang="ja-JP" sz="3200">
              <a:solidFill>
                <a:schemeClr val="tx1"/>
              </a:solidFill>
            </a:endParaRPr>
          </a:p>
          <a:p>
            <a:endParaRPr kumimoji="1" lang="ja-JP" altLang="en-US"/>
          </a:p>
        </p:txBody>
      </p:sp>
      <p:sp>
        <p:nvSpPr>
          <p:cNvPr id="5" name="スライド番号プレースホルダー 4">
            <a:extLst>
              <a:ext uri="{FF2B5EF4-FFF2-40B4-BE49-F238E27FC236}">
                <a16:creationId xmlns:a16="http://schemas.microsoft.com/office/drawing/2014/main" id="{292FBF9A-D9C9-7A46-AD65-FBE73DB3E966}"/>
              </a:ext>
            </a:extLst>
          </p:cNvPr>
          <p:cNvSpPr>
            <a:spLocks noGrp="1"/>
          </p:cNvSpPr>
          <p:nvPr>
            <p:ph type="sldNum" sz="quarter" idx="12"/>
          </p:nvPr>
        </p:nvSpPr>
        <p:spPr/>
        <p:txBody>
          <a:bodyPr/>
          <a:lstStyle/>
          <a:p>
            <a:fld id="{48F63A3B-78C7-47BE-AE5E-E10140E04643}" type="slidenum">
              <a:rPr lang="en-US" smtClean="0"/>
              <a:t>14</a:t>
            </a:fld>
            <a:endParaRPr lang="en-US" dirty="0"/>
          </a:p>
        </p:txBody>
      </p:sp>
    </p:spTree>
    <p:extLst>
      <p:ext uri="{BB962C8B-B14F-4D97-AF65-F5344CB8AC3E}">
        <p14:creationId xmlns:p14="http://schemas.microsoft.com/office/powerpoint/2010/main" val="14335914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AECECBE-B07A-FA41-A134-F59A7994F1BB}"/>
              </a:ext>
            </a:extLst>
          </p:cNvPr>
          <p:cNvSpPr>
            <a:spLocks noGrp="1"/>
          </p:cNvSpPr>
          <p:nvPr>
            <p:ph type="title"/>
          </p:nvPr>
        </p:nvSpPr>
        <p:spPr/>
        <p:txBody>
          <a:bodyPr/>
          <a:lstStyle/>
          <a:p>
            <a:r>
              <a:rPr kumimoji="1" lang="ja-JP" altLang="en-US"/>
              <a:t>対面販売の方が得られる情報が多い</a:t>
            </a:r>
          </a:p>
        </p:txBody>
      </p:sp>
      <p:sp>
        <p:nvSpPr>
          <p:cNvPr id="3" name="コンテンツ プレースホルダー 2">
            <a:extLst>
              <a:ext uri="{FF2B5EF4-FFF2-40B4-BE49-F238E27FC236}">
                <a16:creationId xmlns:a16="http://schemas.microsoft.com/office/drawing/2014/main" id="{A9480277-9543-A541-B4BF-7335829F79AA}"/>
              </a:ext>
            </a:extLst>
          </p:cNvPr>
          <p:cNvSpPr>
            <a:spLocks noGrp="1"/>
          </p:cNvSpPr>
          <p:nvPr>
            <p:ph sz="half" idx="1"/>
          </p:nvPr>
        </p:nvSpPr>
        <p:spPr/>
        <p:txBody>
          <a:bodyPr/>
          <a:lstStyle/>
          <a:p>
            <a:r>
              <a:rPr kumimoji="1" lang="ja-JP" altLang="en-US"/>
              <a:t>対面販売</a:t>
            </a:r>
            <a:endParaRPr kumimoji="1" lang="en-US" altLang="ja-JP" dirty="0"/>
          </a:p>
          <a:p>
            <a:endParaRPr kumimoji="1" lang="ja-JP" altLang="en-US"/>
          </a:p>
        </p:txBody>
      </p:sp>
      <p:sp>
        <p:nvSpPr>
          <p:cNvPr id="4" name="コンテンツ プレースホルダー 3">
            <a:extLst>
              <a:ext uri="{FF2B5EF4-FFF2-40B4-BE49-F238E27FC236}">
                <a16:creationId xmlns:a16="http://schemas.microsoft.com/office/drawing/2014/main" id="{0B26EC6E-43A4-754B-A8B8-D17098DAF2E8}"/>
              </a:ext>
            </a:extLst>
          </p:cNvPr>
          <p:cNvSpPr>
            <a:spLocks noGrp="1"/>
          </p:cNvSpPr>
          <p:nvPr>
            <p:ph sz="half" idx="2"/>
          </p:nvPr>
        </p:nvSpPr>
        <p:spPr/>
        <p:txBody>
          <a:bodyPr/>
          <a:lstStyle/>
          <a:p>
            <a:r>
              <a:rPr kumimoji="1" lang="ja-JP" altLang="en-US"/>
              <a:t>ネット販売</a:t>
            </a:r>
          </a:p>
        </p:txBody>
      </p:sp>
      <p:pic>
        <p:nvPicPr>
          <p:cNvPr id="7" name="グラフィックス 6" descr="笑顔 (塗りつぶし)">
            <a:extLst>
              <a:ext uri="{FF2B5EF4-FFF2-40B4-BE49-F238E27FC236}">
                <a16:creationId xmlns:a16="http://schemas.microsoft.com/office/drawing/2014/main" id="{EDF6EF49-4FDF-034F-A251-99D647552124}"/>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38200" y="3429000"/>
            <a:ext cx="914400" cy="914400"/>
          </a:xfrm>
          <a:prstGeom prst="rect">
            <a:avLst/>
          </a:prstGeom>
        </p:spPr>
      </p:pic>
      <p:pic>
        <p:nvPicPr>
          <p:cNvPr id="9" name="グラフィックス 8" descr="笑顔 (塗りつぶしなし)">
            <a:extLst>
              <a:ext uri="{FF2B5EF4-FFF2-40B4-BE49-F238E27FC236}">
                <a16:creationId xmlns:a16="http://schemas.microsoft.com/office/drawing/2014/main" id="{F341C2DA-7DB7-CB40-B018-F7E1C95051A6}"/>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038600" y="3429000"/>
            <a:ext cx="914400" cy="914400"/>
          </a:xfrm>
          <a:prstGeom prst="rect">
            <a:avLst/>
          </a:prstGeom>
        </p:spPr>
      </p:pic>
      <p:pic>
        <p:nvPicPr>
          <p:cNvPr id="11" name="グラフィックス 10" descr="笑顔 (塗りつぶし)">
            <a:extLst>
              <a:ext uri="{FF2B5EF4-FFF2-40B4-BE49-F238E27FC236}">
                <a16:creationId xmlns:a16="http://schemas.microsoft.com/office/drawing/2014/main" id="{5DF9395B-B49A-744F-8509-C24C80444CA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172200" y="3414712"/>
            <a:ext cx="914400" cy="914400"/>
          </a:xfrm>
          <a:prstGeom prst="rect">
            <a:avLst/>
          </a:prstGeom>
        </p:spPr>
      </p:pic>
      <p:pic>
        <p:nvPicPr>
          <p:cNvPr id="13" name="グラフィックス 12" descr="困った顔 (塗りつぶしなし)">
            <a:extLst>
              <a:ext uri="{FF2B5EF4-FFF2-40B4-BE49-F238E27FC236}">
                <a16:creationId xmlns:a16="http://schemas.microsoft.com/office/drawing/2014/main" id="{4DE5A9FC-75DC-4B44-A97B-EE136819A7A8}"/>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9367837" y="3429000"/>
            <a:ext cx="914400" cy="914400"/>
          </a:xfrm>
          <a:prstGeom prst="rect">
            <a:avLst/>
          </a:prstGeom>
        </p:spPr>
      </p:pic>
      <p:cxnSp>
        <p:nvCxnSpPr>
          <p:cNvPr id="15" name="直線矢印コネクタ 14">
            <a:extLst>
              <a:ext uri="{FF2B5EF4-FFF2-40B4-BE49-F238E27FC236}">
                <a16:creationId xmlns:a16="http://schemas.microsoft.com/office/drawing/2014/main" id="{BA1BF2F8-0491-A04C-A9BB-B1416F5F2589}"/>
              </a:ext>
            </a:extLst>
          </p:cNvPr>
          <p:cNvCxnSpPr/>
          <p:nvPr/>
        </p:nvCxnSpPr>
        <p:spPr>
          <a:xfrm>
            <a:off x="2057399" y="3871912"/>
            <a:ext cx="1671638" cy="0"/>
          </a:xfrm>
          <a:prstGeom prst="straightConnector1">
            <a:avLst/>
          </a:prstGeom>
          <a:ln w="203200">
            <a:tailEnd type="triangle"/>
          </a:ln>
        </p:spPr>
        <p:style>
          <a:lnRef idx="1">
            <a:schemeClr val="accent1"/>
          </a:lnRef>
          <a:fillRef idx="0">
            <a:schemeClr val="accent1"/>
          </a:fillRef>
          <a:effectRef idx="0">
            <a:schemeClr val="accent1"/>
          </a:effectRef>
          <a:fontRef idx="minor">
            <a:schemeClr val="tx1"/>
          </a:fontRef>
        </p:style>
      </p:cxnSp>
      <p:cxnSp>
        <p:nvCxnSpPr>
          <p:cNvPr id="16" name="直線矢印コネクタ 15">
            <a:extLst>
              <a:ext uri="{FF2B5EF4-FFF2-40B4-BE49-F238E27FC236}">
                <a16:creationId xmlns:a16="http://schemas.microsoft.com/office/drawing/2014/main" id="{ED5C82BE-E2AE-5B4F-A3BC-D372FD15CC7C}"/>
              </a:ext>
            </a:extLst>
          </p:cNvPr>
          <p:cNvCxnSpPr/>
          <p:nvPr/>
        </p:nvCxnSpPr>
        <p:spPr>
          <a:xfrm>
            <a:off x="7467599" y="3886200"/>
            <a:ext cx="1671638" cy="0"/>
          </a:xfrm>
          <a:prstGeom prst="straightConnector1">
            <a:avLst/>
          </a:prstGeom>
          <a:ln w="203200">
            <a:tailEnd type="triangle"/>
          </a:ln>
        </p:spPr>
        <p:style>
          <a:lnRef idx="1">
            <a:schemeClr val="accent1"/>
          </a:lnRef>
          <a:fillRef idx="0">
            <a:schemeClr val="accent1"/>
          </a:fillRef>
          <a:effectRef idx="0">
            <a:schemeClr val="accent1"/>
          </a:effectRef>
          <a:fontRef idx="minor">
            <a:schemeClr val="tx1"/>
          </a:fontRef>
        </p:style>
      </p:cxnSp>
      <p:sp>
        <p:nvSpPr>
          <p:cNvPr id="17" name="テキスト ボックス 16">
            <a:extLst>
              <a:ext uri="{FF2B5EF4-FFF2-40B4-BE49-F238E27FC236}">
                <a16:creationId xmlns:a16="http://schemas.microsoft.com/office/drawing/2014/main" id="{AF1FF26A-CF57-2344-8681-C1E0050D39B4}"/>
              </a:ext>
            </a:extLst>
          </p:cNvPr>
          <p:cNvSpPr txBox="1"/>
          <p:nvPr/>
        </p:nvSpPr>
        <p:spPr>
          <a:xfrm>
            <a:off x="838200" y="5075515"/>
            <a:ext cx="4801314" cy="369332"/>
          </a:xfrm>
          <a:prstGeom prst="rect">
            <a:avLst/>
          </a:prstGeom>
          <a:noFill/>
        </p:spPr>
        <p:txBody>
          <a:bodyPr wrap="none" rtlCol="0">
            <a:spAutoFit/>
          </a:bodyPr>
          <a:lstStyle/>
          <a:p>
            <a:r>
              <a:rPr kumimoji="1" lang="ja-JP" altLang="en-US"/>
              <a:t>言語情報＋非言語情報（所作、接触、同調）</a:t>
            </a:r>
          </a:p>
        </p:txBody>
      </p:sp>
      <p:sp>
        <p:nvSpPr>
          <p:cNvPr id="18" name="テキスト ボックス 17">
            <a:extLst>
              <a:ext uri="{FF2B5EF4-FFF2-40B4-BE49-F238E27FC236}">
                <a16:creationId xmlns:a16="http://schemas.microsoft.com/office/drawing/2014/main" id="{2ED0B686-021A-F84B-A9D1-4E0EFA603A31}"/>
              </a:ext>
            </a:extLst>
          </p:cNvPr>
          <p:cNvSpPr txBox="1"/>
          <p:nvPr/>
        </p:nvSpPr>
        <p:spPr>
          <a:xfrm>
            <a:off x="6415088" y="5056464"/>
            <a:ext cx="1569660" cy="369332"/>
          </a:xfrm>
          <a:prstGeom prst="rect">
            <a:avLst/>
          </a:prstGeom>
          <a:noFill/>
        </p:spPr>
        <p:txBody>
          <a:bodyPr wrap="none" rtlCol="0">
            <a:spAutoFit/>
          </a:bodyPr>
          <a:lstStyle/>
          <a:p>
            <a:r>
              <a:rPr kumimoji="1" lang="ja-JP" altLang="en-US"/>
              <a:t>言語情報のみ</a:t>
            </a:r>
          </a:p>
        </p:txBody>
      </p:sp>
      <p:sp>
        <p:nvSpPr>
          <p:cNvPr id="6" name="スライド番号プレースホルダー 5">
            <a:extLst>
              <a:ext uri="{FF2B5EF4-FFF2-40B4-BE49-F238E27FC236}">
                <a16:creationId xmlns:a16="http://schemas.microsoft.com/office/drawing/2014/main" id="{A5B91C3D-602B-2E4F-8A9C-BBC8FF844C81}"/>
              </a:ext>
            </a:extLst>
          </p:cNvPr>
          <p:cNvSpPr>
            <a:spLocks noGrp="1"/>
          </p:cNvSpPr>
          <p:nvPr>
            <p:ph type="sldNum" sz="quarter" idx="12"/>
          </p:nvPr>
        </p:nvSpPr>
        <p:spPr/>
        <p:txBody>
          <a:bodyPr/>
          <a:lstStyle/>
          <a:p>
            <a:fld id="{48F63A3B-78C7-47BE-AE5E-E10140E04643}" type="slidenum">
              <a:rPr lang="en-US" smtClean="0"/>
              <a:t>15</a:t>
            </a:fld>
            <a:endParaRPr lang="en-US" dirty="0"/>
          </a:p>
        </p:txBody>
      </p:sp>
    </p:spTree>
    <p:extLst>
      <p:ext uri="{BB962C8B-B14F-4D97-AF65-F5344CB8AC3E}">
        <p14:creationId xmlns:p14="http://schemas.microsoft.com/office/powerpoint/2010/main" val="32433751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2DB7C85-63D0-3B48-B849-C6036A4A7717}"/>
              </a:ext>
            </a:extLst>
          </p:cNvPr>
          <p:cNvSpPr>
            <a:spLocks noGrp="1"/>
          </p:cNvSpPr>
          <p:nvPr>
            <p:ph type="title"/>
          </p:nvPr>
        </p:nvSpPr>
        <p:spPr/>
        <p:txBody>
          <a:bodyPr/>
          <a:lstStyle/>
          <a:p>
            <a:r>
              <a:rPr kumimoji="1" lang="ja-JP" altLang="en-US"/>
              <a:t>対面効果</a:t>
            </a:r>
          </a:p>
        </p:txBody>
      </p:sp>
      <p:sp>
        <p:nvSpPr>
          <p:cNvPr id="3" name="コンテンツ プレースホルダー 2">
            <a:extLst>
              <a:ext uri="{FF2B5EF4-FFF2-40B4-BE49-F238E27FC236}">
                <a16:creationId xmlns:a16="http://schemas.microsoft.com/office/drawing/2014/main" id="{4C55CEE7-BD1E-6248-9ABA-0ED8E2876805}"/>
              </a:ext>
            </a:extLst>
          </p:cNvPr>
          <p:cNvSpPr>
            <a:spLocks noGrp="1"/>
          </p:cNvSpPr>
          <p:nvPr>
            <p:ph idx="1"/>
          </p:nvPr>
        </p:nvSpPr>
        <p:spPr/>
        <p:txBody>
          <a:bodyPr/>
          <a:lstStyle/>
          <a:p>
            <a:r>
              <a:rPr kumimoji="1" lang="ja-JP" altLang="en-US">
                <a:highlight>
                  <a:srgbClr val="00FFFF"/>
                </a:highlight>
              </a:rPr>
              <a:t>印刷媒体、あるいは口コミ（対面）で情報を伝達した場合、口コミの方が製品評価に強い影響があった。</a:t>
            </a:r>
            <a:endParaRPr kumimoji="1" lang="en-US" altLang="ja-JP" dirty="0">
              <a:highlight>
                <a:srgbClr val="00FFFF"/>
              </a:highlight>
            </a:endParaRPr>
          </a:p>
          <a:p>
            <a:pPr marL="0" indent="0">
              <a:buNone/>
            </a:pPr>
            <a:endParaRPr kumimoji="1" lang="en-US" altLang="ja-JP" dirty="0"/>
          </a:p>
          <a:p>
            <a:pPr marL="0" indent="0">
              <a:buNone/>
            </a:pPr>
            <a:r>
              <a:rPr kumimoji="1" lang="ja-JP" altLang="en-US"/>
              <a:t>→差が生じた理由は、情報の鮮明さにある</a:t>
            </a:r>
            <a:endParaRPr kumimoji="1" lang="en-US" altLang="ja-JP" dirty="0"/>
          </a:p>
          <a:p>
            <a:pPr marL="0" indent="0">
              <a:buNone/>
            </a:pPr>
            <a:endParaRPr kumimoji="1" lang="en-US" altLang="ja-JP" dirty="0"/>
          </a:p>
          <a:p>
            <a:pPr marL="0" indent="0">
              <a:buNone/>
            </a:pPr>
            <a:r>
              <a:rPr kumimoji="1" lang="ja-JP" altLang="en-US"/>
              <a:t>→情報の鮮明さとは、送り手の表情、しぐさ、行動を通じて伝えられる情報＝</a:t>
            </a:r>
            <a:r>
              <a:rPr kumimoji="1" lang="ja-JP" altLang="en-US">
                <a:highlight>
                  <a:srgbClr val="00FFFF"/>
                </a:highlight>
              </a:rPr>
              <a:t>非言語情報</a:t>
            </a:r>
          </a:p>
        </p:txBody>
      </p:sp>
      <p:sp>
        <p:nvSpPr>
          <p:cNvPr id="5" name="スライド番号プレースホルダー 4">
            <a:extLst>
              <a:ext uri="{FF2B5EF4-FFF2-40B4-BE49-F238E27FC236}">
                <a16:creationId xmlns:a16="http://schemas.microsoft.com/office/drawing/2014/main" id="{89438F8D-F491-B844-BD50-2755A22F7E4D}"/>
              </a:ext>
            </a:extLst>
          </p:cNvPr>
          <p:cNvSpPr>
            <a:spLocks noGrp="1"/>
          </p:cNvSpPr>
          <p:nvPr>
            <p:ph type="sldNum" sz="quarter" idx="12"/>
          </p:nvPr>
        </p:nvSpPr>
        <p:spPr/>
        <p:txBody>
          <a:bodyPr/>
          <a:lstStyle/>
          <a:p>
            <a:fld id="{48F63A3B-78C7-47BE-AE5E-E10140E04643}" type="slidenum">
              <a:rPr lang="en-US" smtClean="0"/>
              <a:t>16</a:t>
            </a:fld>
            <a:endParaRPr lang="en-US" dirty="0"/>
          </a:p>
        </p:txBody>
      </p:sp>
    </p:spTree>
    <p:extLst>
      <p:ext uri="{BB962C8B-B14F-4D97-AF65-F5344CB8AC3E}">
        <p14:creationId xmlns:p14="http://schemas.microsoft.com/office/powerpoint/2010/main" val="10039434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0F19753-4378-4541-8717-2B61B7F75A67}"/>
              </a:ext>
            </a:extLst>
          </p:cNvPr>
          <p:cNvSpPr>
            <a:spLocks noGrp="1"/>
          </p:cNvSpPr>
          <p:nvPr>
            <p:ph type="title"/>
          </p:nvPr>
        </p:nvSpPr>
        <p:spPr/>
        <p:txBody>
          <a:bodyPr/>
          <a:lstStyle/>
          <a:p>
            <a:r>
              <a:rPr kumimoji="1" lang="ja-JP" altLang="en-US"/>
              <a:t>仮説１</a:t>
            </a:r>
          </a:p>
        </p:txBody>
      </p:sp>
      <p:sp>
        <p:nvSpPr>
          <p:cNvPr id="3" name="コンテンツ プレースホルダー 2">
            <a:extLst>
              <a:ext uri="{FF2B5EF4-FFF2-40B4-BE49-F238E27FC236}">
                <a16:creationId xmlns:a16="http://schemas.microsoft.com/office/drawing/2014/main" id="{5EB04D29-0D70-6B4A-9366-4FA30059BBAC}"/>
              </a:ext>
            </a:extLst>
          </p:cNvPr>
          <p:cNvSpPr>
            <a:spLocks noGrp="1"/>
          </p:cNvSpPr>
          <p:nvPr>
            <p:ph idx="1"/>
          </p:nvPr>
        </p:nvSpPr>
        <p:spPr>
          <a:xfrm>
            <a:off x="838200" y="2766218"/>
            <a:ext cx="10515600" cy="1325563"/>
          </a:xfrm>
          <a:solidFill>
            <a:schemeClr val="accent1">
              <a:lumMod val="20000"/>
              <a:lumOff val="80000"/>
            </a:schemeClr>
          </a:solidFill>
        </p:spPr>
        <p:txBody>
          <a:bodyPr>
            <a:normAutofit/>
          </a:bodyPr>
          <a:lstStyle/>
          <a:p>
            <a:pPr marL="0" indent="0">
              <a:buNone/>
            </a:pPr>
            <a:endParaRPr kumimoji="1" lang="en-US" altLang="ja-JP" sz="1000" dirty="0"/>
          </a:p>
          <a:p>
            <a:pPr marL="0" indent="0">
              <a:buNone/>
            </a:pPr>
            <a:r>
              <a:rPr kumimoji="1" lang="ja-JP" altLang="en-US"/>
              <a:t>ネット口コミなどの擬似体験よりも実店舗での実際の接触の方が</a:t>
            </a:r>
            <a:endParaRPr kumimoji="1" lang="en-US" altLang="ja-JP" dirty="0"/>
          </a:p>
          <a:p>
            <a:pPr marL="0" indent="0">
              <a:buNone/>
            </a:pPr>
            <a:r>
              <a:rPr kumimoji="1" lang="ja-JP" altLang="en-US"/>
              <a:t>消費者の意思決定に与える影響に優位性があるのではないか。</a:t>
            </a:r>
            <a:endParaRPr kumimoji="1" lang="en-US" altLang="ja-JP" dirty="0"/>
          </a:p>
          <a:p>
            <a:pPr marL="0" indent="0">
              <a:buNone/>
            </a:pPr>
            <a:endParaRPr kumimoji="1" lang="en-US" altLang="ja-JP" dirty="0"/>
          </a:p>
        </p:txBody>
      </p:sp>
      <p:sp>
        <p:nvSpPr>
          <p:cNvPr id="5" name="スライド番号プレースホルダー 4">
            <a:extLst>
              <a:ext uri="{FF2B5EF4-FFF2-40B4-BE49-F238E27FC236}">
                <a16:creationId xmlns:a16="http://schemas.microsoft.com/office/drawing/2014/main" id="{317EEFC7-0CF1-A84F-8E51-BCD160D4B85E}"/>
              </a:ext>
            </a:extLst>
          </p:cNvPr>
          <p:cNvSpPr>
            <a:spLocks noGrp="1"/>
          </p:cNvSpPr>
          <p:nvPr>
            <p:ph type="sldNum" sz="quarter" idx="12"/>
          </p:nvPr>
        </p:nvSpPr>
        <p:spPr/>
        <p:txBody>
          <a:bodyPr/>
          <a:lstStyle/>
          <a:p>
            <a:fld id="{48F63A3B-78C7-47BE-AE5E-E10140E04643}" type="slidenum">
              <a:rPr lang="en-US" smtClean="0"/>
              <a:t>17</a:t>
            </a:fld>
            <a:endParaRPr lang="en-US" dirty="0"/>
          </a:p>
        </p:txBody>
      </p:sp>
    </p:spTree>
    <p:extLst>
      <p:ext uri="{BB962C8B-B14F-4D97-AF65-F5344CB8AC3E}">
        <p14:creationId xmlns:p14="http://schemas.microsoft.com/office/powerpoint/2010/main" val="9763395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6ECC5E15-2845-4424-ABEE-83D8F18A8AC9}"/>
              </a:ext>
            </a:extLst>
          </p:cNvPr>
          <p:cNvSpPr txBox="1"/>
          <p:nvPr/>
        </p:nvSpPr>
        <p:spPr>
          <a:xfrm>
            <a:off x="1018032" y="969264"/>
            <a:ext cx="2743200" cy="76944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ja-JP" altLang="en-US" sz="4400">
                <a:ea typeface="游ゴシック"/>
                <a:cs typeface="Calibri"/>
              </a:rPr>
              <a:t>触覚</a:t>
            </a:r>
          </a:p>
        </p:txBody>
      </p:sp>
      <p:sp>
        <p:nvSpPr>
          <p:cNvPr id="4" name="正方形/長方形 3">
            <a:extLst>
              <a:ext uri="{FF2B5EF4-FFF2-40B4-BE49-F238E27FC236}">
                <a16:creationId xmlns:a16="http://schemas.microsoft.com/office/drawing/2014/main" id="{36048799-7B8D-4A8E-8FB9-489FFA270E60}"/>
              </a:ext>
            </a:extLst>
          </p:cNvPr>
          <p:cNvSpPr/>
          <p:nvPr/>
        </p:nvSpPr>
        <p:spPr>
          <a:xfrm>
            <a:off x="1843659" y="1980818"/>
            <a:ext cx="8010144"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800">
                <a:latin typeface="+mn-ea"/>
                <a:cs typeface="Calibri"/>
              </a:rPr>
              <a:t>触覚とは物に触れた時に起こる感覚である</a:t>
            </a:r>
          </a:p>
        </p:txBody>
      </p:sp>
      <p:sp>
        <p:nvSpPr>
          <p:cNvPr id="5" name="テキスト ボックス 4">
            <a:extLst>
              <a:ext uri="{FF2B5EF4-FFF2-40B4-BE49-F238E27FC236}">
                <a16:creationId xmlns:a16="http://schemas.microsoft.com/office/drawing/2014/main" id="{2E4E22AE-DEC7-4181-9850-7A77F14C2B6D}"/>
              </a:ext>
            </a:extLst>
          </p:cNvPr>
          <p:cNvSpPr txBox="1"/>
          <p:nvPr/>
        </p:nvSpPr>
        <p:spPr>
          <a:xfrm>
            <a:off x="1018032" y="3603750"/>
            <a:ext cx="4040164"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ja-JP" altLang="en-US" sz="3600">
                <a:ea typeface="游ゴシック"/>
                <a:cs typeface="Calibri"/>
              </a:rPr>
              <a:t>ハプティック知覚</a:t>
            </a:r>
          </a:p>
        </p:txBody>
      </p:sp>
      <p:sp>
        <p:nvSpPr>
          <p:cNvPr id="6" name="正方形/長方形 5">
            <a:extLst>
              <a:ext uri="{FF2B5EF4-FFF2-40B4-BE49-F238E27FC236}">
                <a16:creationId xmlns:a16="http://schemas.microsoft.com/office/drawing/2014/main" id="{B1D50539-CF49-4CBE-8207-D1AAF9D07B4C}"/>
              </a:ext>
            </a:extLst>
          </p:cNvPr>
          <p:cNvSpPr/>
          <p:nvPr/>
        </p:nvSpPr>
        <p:spPr>
          <a:xfrm>
            <a:off x="1131389" y="4544287"/>
            <a:ext cx="10197546"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800">
                <a:latin typeface="+mn-ea"/>
                <a:cs typeface="Calibri"/>
              </a:rPr>
              <a:t>消費者が自らの手で自由に対象物に触れることで得られた知覚</a:t>
            </a:r>
          </a:p>
        </p:txBody>
      </p:sp>
      <p:sp>
        <p:nvSpPr>
          <p:cNvPr id="7" name="スライド番号プレースホルダー 6">
            <a:extLst>
              <a:ext uri="{FF2B5EF4-FFF2-40B4-BE49-F238E27FC236}">
                <a16:creationId xmlns:a16="http://schemas.microsoft.com/office/drawing/2014/main" id="{473E3119-0512-0F4C-85B6-4BF895968F2C}"/>
              </a:ext>
            </a:extLst>
          </p:cNvPr>
          <p:cNvSpPr>
            <a:spLocks noGrp="1"/>
          </p:cNvSpPr>
          <p:nvPr>
            <p:ph type="sldNum" sz="quarter" idx="12"/>
          </p:nvPr>
        </p:nvSpPr>
        <p:spPr/>
        <p:txBody>
          <a:bodyPr/>
          <a:lstStyle/>
          <a:p>
            <a:fld id="{48F63A3B-78C7-47BE-AE5E-E10140E04643}" type="slidenum">
              <a:rPr lang="en-US" smtClean="0"/>
              <a:t>18</a:t>
            </a:fld>
            <a:endParaRPr lang="en-US" dirty="0"/>
          </a:p>
        </p:txBody>
      </p:sp>
    </p:spTree>
    <p:extLst>
      <p:ext uri="{BB962C8B-B14F-4D97-AF65-F5344CB8AC3E}">
        <p14:creationId xmlns:p14="http://schemas.microsoft.com/office/powerpoint/2010/main" val="94977332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BAEE3291-20C0-4667-8E57-A8A3C72656AA}"/>
              </a:ext>
            </a:extLst>
          </p:cNvPr>
          <p:cNvSpPr txBox="1"/>
          <p:nvPr/>
        </p:nvSpPr>
        <p:spPr>
          <a:xfrm>
            <a:off x="1073150" y="692151"/>
            <a:ext cx="2743200" cy="70788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ja-JP" altLang="en-US" sz="4000">
                <a:ea typeface="游ゴシック"/>
                <a:cs typeface="Calibri"/>
              </a:rPr>
              <a:t>仮説導出</a:t>
            </a:r>
          </a:p>
        </p:txBody>
      </p:sp>
      <p:sp>
        <p:nvSpPr>
          <p:cNvPr id="4" name="テキスト ボックス 3">
            <a:extLst>
              <a:ext uri="{FF2B5EF4-FFF2-40B4-BE49-F238E27FC236}">
                <a16:creationId xmlns:a16="http://schemas.microsoft.com/office/drawing/2014/main" id="{05A17B71-1501-42BF-AA39-0DD789D9170C}"/>
              </a:ext>
            </a:extLst>
          </p:cNvPr>
          <p:cNvSpPr txBox="1"/>
          <p:nvPr/>
        </p:nvSpPr>
        <p:spPr>
          <a:xfrm>
            <a:off x="993775" y="2221442"/>
            <a:ext cx="9855199" cy="267765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altLang="en-US" sz="2400">
                <a:ea typeface="游ゴシック"/>
                <a:cs typeface="Calibri"/>
              </a:rPr>
              <a:t>消費者が製品に触れる理由には2つある</a:t>
            </a:r>
            <a:endParaRPr lang="en-US" altLang="ja-JP" sz="2400">
              <a:ea typeface="游ゴシック"/>
              <a:cs typeface="Calibri"/>
            </a:endParaRPr>
          </a:p>
          <a:p>
            <a:endParaRPr lang="ja-JP" altLang="en-US" sz="2400">
              <a:ea typeface="游ゴシック"/>
              <a:cs typeface="Calibri"/>
            </a:endParaRPr>
          </a:p>
          <a:p>
            <a:r>
              <a:rPr lang="ja-JP" altLang="en-US" sz="2400">
                <a:ea typeface="游ゴシック"/>
                <a:cs typeface="Calibri"/>
              </a:rPr>
              <a:t>①問題解決のための手段的接触動機　</a:t>
            </a:r>
          </a:p>
          <a:p>
            <a:r>
              <a:rPr lang="ja-JP" altLang="en-US">
                <a:ea typeface="游ゴシック"/>
                <a:cs typeface="Calibri"/>
              </a:rPr>
              <a:t>（例）　購買のための接触、触覚以外の情報を得るための接触、触覚情報を得るための接触　</a:t>
            </a:r>
          </a:p>
          <a:p>
            <a:endParaRPr lang="ja-JP" altLang="en-US">
              <a:ea typeface="游ゴシック"/>
              <a:cs typeface="Calibri"/>
            </a:endParaRPr>
          </a:p>
          <a:p>
            <a:r>
              <a:rPr lang="ja-JP" altLang="en-US" sz="2400">
                <a:ea typeface="游ゴシック"/>
                <a:cs typeface="Calibri"/>
              </a:rPr>
              <a:t>②感覚的な楽しみを追求するための</a:t>
            </a:r>
            <a:r>
              <a:rPr lang="ja-JP" altLang="en-US" sz="2400">
                <a:highlight>
                  <a:srgbClr val="00FFFF"/>
                </a:highlight>
                <a:ea typeface="游ゴシック"/>
                <a:cs typeface="Calibri"/>
              </a:rPr>
              <a:t>快楽的接触動機</a:t>
            </a:r>
          </a:p>
          <a:p>
            <a:r>
              <a:rPr lang="ja-JP" altLang="en-US">
                <a:ea typeface="游ゴシック"/>
                <a:cs typeface="Calibri"/>
              </a:rPr>
              <a:t>（例）　自己目的的接触・・・特に買うつもりはないが店内でいろんな商品に触れる</a:t>
            </a:r>
          </a:p>
          <a:p>
            <a:r>
              <a:rPr lang="ja-JP" altLang="en-US">
                <a:ea typeface="游ゴシック"/>
                <a:cs typeface="Calibri"/>
              </a:rPr>
              <a:t>　　　　　　　　　　　　　</a:t>
            </a:r>
            <a:endParaRPr lang="ja-JP" altLang="en-US" sz="3200">
              <a:ea typeface="游ゴシック"/>
              <a:cs typeface="Calibri"/>
            </a:endParaRPr>
          </a:p>
        </p:txBody>
      </p:sp>
      <p:sp>
        <p:nvSpPr>
          <p:cNvPr id="5" name="スライド番号プレースホルダー 4">
            <a:extLst>
              <a:ext uri="{FF2B5EF4-FFF2-40B4-BE49-F238E27FC236}">
                <a16:creationId xmlns:a16="http://schemas.microsoft.com/office/drawing/2014/main" id="{B248296B-41C6-7641-8526-33FB3A9087AD}"/>
              </a:ext>
            </a:extLst>
          </p:cNvPr>
          <p:cNvSpPr>
            <a:spLocks noGrp="1"/>
          </p:cNvSpPr>
          <p:nvPr>
            <p:ph type="sldNum" sz="quarter" idx="12"/>
          </p:nvPr>
        </p:nvSpPr>
        <p:spPr/>
        <p:txBody>
          <a:bodyPr/>
          <a:lstStyle/>
          <a:p>
            <a:fld id="{48F63A3B-78C7-47BE-AE5E-E10140E04643}" type="slidenum">
              <a:rPr lang="en-US" smtClean="0"/>
              <a:t>19</a:t>
            </a:fld>
            <a:endParaRPr lang="en-US" dirty="0"/>
          </a:p>
        </p:txBody>
      </p:sp>
    </p:spTree>
    <p:extLst>
      <p:ext uri="{BB962C8B-B14F-4D97-AF65-F5344CB8AC3E}">
        <p14:creationId xmlns:p14="http://schemas.microsoft.com/office/powerpoint/2010/main" val="28320250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0D2779D-F902-9446-8EFB-AB9BFDAF69F3}"/>
              </a:ext>
            </a:extLst>
          </p:cNvPr>
          <p:cNvSpPr>
            <a:spLocks noGrp="1"/>
          </p:cNvSpPr>
          <p:nvPr>
            <p:ph type="title"/>
          </p:nvPr>
        </p:nvSpPr>
        <p:spPr/>
        <p:txBody>
          <a:bodyPr/>
          <a:lstStyle/>
          <a:p>
            <a:pPr marL="571500" indent="-571500">
              <a:buFont typeface="Arial" panose="020B0604020202020204" pitchFamily="34" charset="0"/>
              <a:buChar char="•"/>
            </a:pPr>
            <a:r>
              <a:rPr kumimoji="1" lang="ja-JP" altLang="en-US" b="1">
                <a:ea typeface="游ゴシック Light"/>
              </a:rPr>
              <a:t>目次</a:t>
            </a:r>
            <a:endParaRPr lang="ja-JP" altLang="en-US" b="1">
              <a:ea typeface="游ゴシック Light"/>
              <a:cs typeface="Calibri Light"/>
            </a:endParaRPr>
          </a:p>
        </p:txBody>
      </p:sp>
      <p:sp>
        <p:nvSpPr>
          <p:cNvPr id="3" name="コンテンツ プレースホルダー 2">
            <a:extLst>
              <a:ext uri="{FF2B5EF4-FFF2-40B4-BE49-F238E27FC236}">
                <a16:creationId xmlns:a16="http://schemas.microsoft.com/office/drawing/2014/main" id="{2E4E289B-9789-7A48-9523-8B830DAE09E1}"/>
              </a:ext>
            </a:extLst>
          </p:cNvPr>
          <p:cNvSpPr>
            <a:spLocks noGrp="1"/>
          </p:cNvSpPr>
          <p:nvPr>
            <p:ph idx="1"/>
          </p:nvPr>
        </p:nvSpPr>
        <p:spPr/>
        <p:txBody>
          <a:bodyPr/>
          <a:lstStyle/>
          <a:p>
            <a:r>
              <a:rPr kumimoji="1" lang="ja-JP" altLang="en-US"/>
              <a:t>研究概要</a:t>
            </a:r>
            <a:endParaRPr kumimoji="1" lang="en-US" altLang="ja-JP" dirty="0"/>
          </a:p>
          <a:p>
            <a:r>
              <a:rPr lang="ja-JP" altLang="en-US"/>
              <a:t>現状分析</a:t>
            </a:r>
            <a:endParaRPr lang="en-US" altLang="ja-JP" dirty="0"/>
          </a:p>
          <a:p>
            <a:r>
              <a:rPr kumimoji="1" lang="ja-JP" altLang="en-US"/>
              <a:t>問題意識</a:t>
            </a:r>
            <a:endParaRPr kumimoji="1" lang="en-US" altLang="ja-JP" dirty="0"/>
          </a:p>
          <a:p>
            <a:r>
              <a:rPr lang="ja-JP" altLang="en-US"/>
              <a:t>研究目的</a:t>
            </a:r>
            <a:endParaRPr lang="en-US" altLang="ja-JP" dirty="0"/>
          </a:p>
          <a:p>
            <a:r>
              <a:rPr kumimoji="1" lang="ja-JP" altLang="en-US"/>
              <a:t>先行研究</a:t>
            </a:r>
            <a:endParaRPr kumimoji="1" lang="en-US" altLang="ja-JP" dirty="0"/>
          </a:p>
          <a:p>
            <a:r>
              <a:rPr lang="ja-JP" altLang="en-US"/>
              <a:t>仮説導出</a:t>
            </a:r>
            <a:endParaRPr lang="en-US" altLang="ja-JP" dirty="0"/>
          </a:p>
          <a:p>
            <a:r>
              <a:rPr kumimoji="1" lang="ja-JP" altLang="en-US"/>
              <a:t>仮説</a:t>
            </a:r>
          </a:p>
        </p:txBody>
      </p:sp>
      <p:sp>
        <p:nvSpPr>
          <p:cNvPr id="4" name="スライド番号プレースホルダー 3">
            <a:extLst>
              <a:ext uri="{FF2B5EF4-FFF2-40B4-BE49-F238E27FC236}">
                <a16:creationId xmlns:a16="http://schemas.microsoft.com/office/drawing/2014/main" id="{F831E1A9-45AA-984E-8692-B716085DA4DA}"/>
              </a:ext>
            </a:extLst>
          </p:cNvPr>
          <p:cNvSpPr>
            <a:spLocks noGrp="1"/>
          </p:cNvSpPr>
          <p:nvPr>
            <p:ph type="sldNum" sz="quarter" idx="12"/>
          </p:nvPr>
        </p:nvSpPr>
        <p:spPr/>
        <p:txBody>
          <a:bodyPr/>
          <a:lstStyle/>
          <a:p>
            <a:fld id="{48F63A3B-78C7-47BE-AE5E-E10140E04643}" type="slidenum">
              <a:rPr lang="en-US" smtClean="0"/>
              <a:t>2</a:t>
            </a:fld>
            <a:endParaRPr lang="en-US" dirty="0"/>
          </a:p>
        </p:txBody>
      </p:sp>
    </p:spTree>
    <p:extLst>
      <p:ext uri="{BB962C8B-B14F-4D97-AF65-F5344CB8AC3E}">
        <p14:creationId xmlns:p14="http://schemas.microsoft.com/office/powerpoint/2010/main" val="163056747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3569328F-B618-430A-BD33-24EA131CFE3C}"/>
              </a:ext>
            </a:extLst>
          </p:cNvPr>
          <p:cNvSpPr txBox="1"/>
          <p:nvPr/>
        </p:nvSpPr>
        <p:spPr>
          <a:xfrm>
            <a:off x="556260" y="1587009"/>
            <a:ext cx="11635740" cy="397031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buChar char="•"/>
            </a:pPr>
            <a:r>
              <a:rPr lang="ja-JP" sz="2800">
                <a:ea typeface="游ゴシック"/>
              </a:rPr>
              <a:t>快楽的買い物動機の中でも</a:t>
            </a:r>
            <a:endParaRPr lang="en-US" altLang="ja-JP" sz="2800">
              <a:ea typeface="游ゴシック"/>
            </a:endParaRPr>
          </a:p>
          <a:p>
            <a:endParaRPr lang="en-US" altLang="ja-JP" sz="2800">
              <a:ea typeface="游ゴシック"/>
            </a:endParaRPr>
          </a:p>
          <a:p>
            <a:pPr>
              <a:buFontTx/>
              <a:buChar char="•"/>
            </a:pPr>
            <a:r>
              <a:rPr lang="ja-JP" sz="2800">
                <a:ea typeface="游ゴシック"/>
              </a:rPr>
              <a:t>社交型ショッピング</a:t>
            </a:r>
            <a:r>
              <a:rPr lang="en-US" altLang="ja-JP">
                <a:ea typeface="游ゴシック"/>
              </a:rPr>
              <a:t>(</a:t>
            </a:r>
            <a:r>
              <a:rPr lang="ja-JP" altLang="ja-JP">
                <a:ea typeface="游ゴシック"/>
              </a:rPr>
              <a:t>店員や同行者との交流の楽しさに起因して感じる買物動機</a:t>
            </a:r>
            <a:r>
              <a:rPr lang="en-US" altLang="ja-JP">
                <a:ea typeface="游ゴシック"/>
              </a:rPr>
              <a:t>)</a:t>
            </a:r>
          </a:p>
          <a:p>
            <a:pPr>
              <a:buChar char="•"/>
            </a:pPr>
            <a:r>
              <a:rPr lang="ja-JP" sz="2800">
                <a:ea typeface="游ゴシック"/>
              </a:rPr>
              <a:t>価値追求型ショッピング</a:t>
            </a:r>
            <a:r>
              <a:rPr lang="en-US" altLang="ja-JP">
                <a:ea typeface="游ゴシック"/>
              </a:rPr>
              <a:t>(</a:t>
            </a:r>
            <a:r>
              <a:rPr lang="ja-JP" altLang="ja-JP">
                <a:ea typeface="游ゴシック"/>
              </a:rPr>
              <a:t>価格の安い商品を探す楽しみが買い物の動機になっている買物動機</a:t>
            </a:r>
            <a:r>
              <a:rPr lang="en-US" altLang="ja-JP">
                <a:ea typeface="游ゴシック"/>
              </a:rPr>
              <a:t>)</a:t>
            </a:r>
            <a:endParaRPr lang="en-US" altLang="ja-JP" sz="2800">
              <a:ea typeface="游ゴシック"/>
            </a:endParaRPr>
          </a:p>
          <a:p>
            <a:pPr>
              <a:buChar char="•"/>
            </a:pPr>
            <a:r>
              <a:rPr lang="ja-JP" sz="2800">
                <a:ea typeface="游ゴシック"/>
              </a:rPr>
              <a:t>役割遂行型ショッピング</a:t>
            </a:r>
            <a:endParaRPr lang="en-US" altLang="ja-JP" sz="2800">
              <a:ea typeface="游ゴシック"/>
            </a:endParaRPr>
          </a:p>
          <a:p>
            <a:r>
              <a:rPr lang="ja-JP" altLang="en-US" sz="2800">
                <a:ea typeface="游ゴシック"/>
              </a:rPr>
              <a:t>　</a:t>
            </a:r>
            <a:endParaRPr lang="en-US" altLang="ja-JP" sz="2800">
              <a:ea typeface="游ゴシック"/>
            </a:endParaRPr>
          </a:p>
          <a:p>
            <a:r>
              <a:rPr lang="en-US" altLang="ja-JP" sz="2800" dirty="0">
                <a:ea typeface="游ゴシック"/>
              </a:rPr>
              <a:t>3</a:t>
            </a:r>
            <a:r>
              <a:rPr lang="ja-JP" sz="2800">
                <a:ea typeface="游ゴシック"/>
              </a:rPr>
              <a:t>因子は店舗業態の違い</a:t>
            </a:r>
            <a:r>
              <a:rPr lang="ja-JP" sz="2400">
                <a:ea typeface="游ゴシック"/>
              </a:rPr>
              <a:t>（実店舗およびインターネットショッピング）</a:t>
            </a:r>
            <a:endParaRPr lang="en-US" altLang="ja-JP" sz="2400">
              <a:ea typeface="游ゴシック"/>
            </a:endParaRPr>
          </a:p>
          <a:p>
            <a:r>
              <a:rPr lang="ja-JP" sz="2800">
                <a:ea typeface="游ゴシック"/>
              </a:rPr>
              <a:t>に影響を受け、感じ方の強さに違いが出る。</a:t>
            </a:r>
            <a:endParaRPr lang="en-US" altLang="ja-JP" sz="2800">
              <a:ea typeface="游ゴシック"/>
            </a:endParaRPr>
          </a:p>
          <a:p>
            <a:endParaRPr lang="en-US" altLang="ja-JP" sz="2800">
              <a:ea typeface="游ゴシック"/>
            </a:endParaRPr>
          </a:p>
        </p:txBody>
      </p:sp>
      <p:sp>
        <p:nvSpPr>
          <p:cNvPr id="6" name="テキスト ボックス 5">
            <a:extLst>
              <a:ext uri="{FF2B5EF4-FFF2-40B4-BE49-F238E27FC236}">
                <a16:creationId xmlns:a16="http://schemas.microsoft.com/office/drawing/2014/main" id="{17541A89-0CFF-4030-A3E1-1B2C3DCD2FD0}"/>
              </a:ext>
            </a:extLst>
          </p:cNvPr>
          <p:cNvSpPr txBox="1"/>
          <p:nvPr/>
        </p:nvSpPr>
        <p:spPr>
          <a:xfrm>
            <a:off x="681567" y="776817"/>
            <a:ext cx="2743200" cy="76944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ja-JP" altLang="en-US" sz="4400">
                <a:ea typeface="游ゴシック"/>
                <a:cs typeface="Calibri"/>
              </a:rPr>
              <a:t>仮説導出</a:t>
            </a:r>
          </a:p>
        </p:txBody>
      </p:sp>
      <p:sp>
        <p:nvSpPr>
          <p:cNvPr id="4" name="テキスト ボックス 3">
            <a:extLst>
              <a:ext uri="{FF2B5EF4-FFF2-40B4-BE49-F238E27FC236}">
                <a16:creationId xmlns:a16="http://schemas.microsoft.com/office/drawing/2014/main" id="{77AC399B-B6A8-4425-BBD9-A6815936097A}"/>
              </a:ext>
            </a:extLst>
          </p:cNvPr>
          <p:cNvSpPr txBox="1"/>
          <p:nvPr/>
        </p:nvSpPr>
        <p:spPr>
          <a:xfrm>
            <a:off x="681567" y="5325089"/>
            <a:ext cx="11046594" cy="830997"/>
          </a:xfrm>
          <a:prstGeom prst="rect">
            <a:avLst/>
          </a:prstGeom>
          <a:solidFill>
            <a:schemeClr val="accent1">
              <a:lumMod val="20000"/>
              <a:lumOff val="80000"/>
            </a:schemeClr>
          </a:solidFill>
        </p:spPr>
        <p:txBody>
          <a:bodyPr wrap="square" rtlCol="0">
            <a:spAutoFit/>
          </a:bodyPr>
          <a:lstStyle/>
          <a:p>
            <a:r>
              <a:rPr lang="ja-JP" altLang="ja-JP" sz="2400">
                <a:ea typeface="游ゴシック"/>
              </a:rPr>
              <a:t>ネットショッピングにおける買い物は商品の価格が安いことを前提にしており</a:t>
            </a:r>
            <a:endParaRPr lang="en-US" altLang="ja-JP" sz="2400">
              <a:ea typeface="游ゴシック"/>
            </a:endParaRPr>
          </a:p>
          <a:p>
            <a:r>
              <a:rPr lang="ja-JP" altLang="ja-JP" sz="2400">
                <a:ea typeface="游ゴシック"/>
              </a:rPr>
              <a:t>安い商品を探すことには楽しさを感じていない</a:t>
            </a:r>
            <a:endParaRPr lang="ja-JP" altLang="ja-JP" sz="2400">
              <a:ea typeface="游ゴシック"/>
              <a:cs typeface="Calibri"/>
            </a:endParaRPr>
          </a:p>
        </p:txBody>
      </p:sp>
      <p:sp>
        <p:nvSpPr>
          <p:cNvPr id="5" name="スライド番号プレースホルダー 4">
            <a:extLst>
              <a:ext uri="{FF2B5EF4-FFF2-40B4-BE49-F238E27FC236}">
                <a16:creationId xmlns:a16="http://schemas.microsoft.com/office/drawing/2014/main" id="{9D4E3076-A7A9-E245-B1C5-F52E151338E5}"/>
              </a:ext>
            </a:extLst>
          </p:cNvPr>
          <p:cNvSpPr>
            <a:spLocks noGrp="1"/>
          </p:cNvSpPr>
          <p:nvPr>
            <p:ph type="sldNum" sz="quarter" idx="12"/>
          </p:nvPr>
        </p:nvSpPr>
        <p:spPr/>
        <p:txBody>
          <a:bodyPr/>
          <a:lstStyle/>
          <a:p>
            <a:fld id="{48F63A3B-78C7-47BE-AE5E-E10140E04643}" type="slidenum">
              <a:rPr lang="en-US" smtClean="0"/>
              <a:t>20</a:t>
            </a:fld>
            <a:endParaRPr lang="en-US" dirty="0"/>
          </a:p>
        </p:txBody>
      </p:sp>
    </p:spTree>
    <p:extLst>
      <p:ext uri="{BB962C8B-B14F-4D97-AF65-F5344CB8AC3E}">
        <p14:creationId xmlns:p14="http://schemas.microsoft.com/office/powerpoint/2010/main" val="340608709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3FD0E8CB-5D80-42EB-B28A-B52F447C652E}"/>
              </a:ext>
            </a:extLst>
          </p:cNvPr>
          <p:cNvSpPr txBox="1"/>
          <p:nvPr/>
        </p:nvSpPr>
        <p:spPr>
          <a:xfrm>
            <a:off x="1164336" y="1298448"/>
            <a:ext cx="27432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endParaRPr lang="ja-JP" altLang="en-US">
              <a:ea typeface="游ゴシック"/>
              <a:cs typeface="Calibri"/>
            </a:endParaRPr>
          </a:p>
        </p:txBody>
      </p:sp>
      <p:sp>
        <p:nvSpPr>
          <p:cNvPr id="5" name="矢印: 下 4">
            <a:extLst>
              <a:ext uri="{FF2B5EF4-FFF2-40B4-BE49-F238E27FC236}">
                <a16:creationId xmlns:a16="http://schemas.microsoft.com/office/drawing/2014/main" id="{77E45338-3C12-404A-9A1D-998359F430BB}"/>
              </a:ext>
            </a:extLst>
          </p:cNvPr>
          <p:cNvSpPr/>
          <p:nvPr/>
        </p:nvSpPr>
        <p:spPr>
          <a:xfrm>
            <a:off x="5904935" y="3712491"/>
            <a:ext cx="808522" cy="8995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正方形/長方形 5">
            <a:extLst>
              <a:ext uri="{FF2B5EF4-FFF2-40B4-BE49-F238E27FC236}">
                <a16:creationId xmlns:a16="http://schemas.microsoft.com/office/drawing/2014/main" id="{90B36545-0AEA-43B6-8B4B-28C30076AA11}"/>
              </a:ext>
            </a:extLst>
          </p:cNvPr>
          <p:cNvSpPr/>
          <p:nvPr/>
        </p:nvSpPr>
        <p:spPr>
          <a:xfrm>
            <a:off x="2371883" y="4895966"/>
            <a:ext cx="7874629" cy="914400"/>
          </a:xfrm>
          <a:prstGeom prst="rect">
            <a:avLst/>
          </a:prstGeom>
          <a:solidFill>
            <a:schemeClr val="accent1">
              <a:lumMod val="20000"/>
              <a:lumOff val="80000"/>
            </a:schemeClr>
          </a:solidFill>
        </p:spPr>
        <p:style>
          <a:lnRef idx="3">
            <a:schemeClr val="lt1"/>
          </a:lnRef>
          <a:fillRef idx="1">
            <a:schemeClr val="accent5"/>
          </a:fillRef>
          <a:effectRef idx="1">
            <a:schemeClr val="accent5"/>
          </a:effectRef>
          <a:fontRef idx="minor">
            <a:schemeClr val="lt1"/>
          </a:fontRef>
        </p:style>
        <p:txBody>
          <a:bodyPr rtlCol="0" anchor="ctr"/>
          <a:lstStyle/>
          <a:p>
            <a:pPr algn="ctr"/>
            <a:r>
              <a:rPr lang="ja-JP" altLang="en-US" sz="2800">
                <a:solidFill>
                  <a:schemeClr val="tx1"/>
                </a:solidFill>
                <a:latin typeface="+mn-ea"/>
                <a:cs typeface="Calibri"/>
              </a:rPr>
              <a:t>接触は購買意思決定において正の影響を与える</a:t>
            </a:r>
            <a:endParaRPr lang="ja-JP" altLang="en-US" sz="2800">
              <a:solidFill>
                <a:schemeClr val="tx1"/>
              </a:solidFill>
              <a:latin typeface="+mn-ea"/>
            </a:endParaRPr>
          </a:p>
        </p:txBody>
      </p:sp>
      <p:sp>
        <p:nvSpPr>
          <p:cNvPr id="10" name="テキスト ボックス 9">
            <a:extLst>
              <a:ext uri="{FF2B5EF4-FFF2-40B4-BE49-F238E27FC236}">
                <a16:creationId xmlns:a16="http://schemas.microsoft.com/office/drawing/2014/main" id="{8FB84CF7-8151-4F12-BDB0-38D5AEB53659}"/>
              </a:ext>
            </a:extLst>
          </p:cNvPr>
          <p:cNvSpPr txBox="1"/>
          <p:nvPr/>
        </p:nvSpPr>
        <p:spPr>
          <a:xfrm>
            <a:off x="924982" y="459316"/>
            <a:ext cx="2743200"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ja-JP" altLang="en-US" sz="4800">
                <a:ea typeface="游ゴシック"/>
                <a:cs typeface="Calibri"/>
              </a:rPr>
              <a:t>仮説導出</a:t>
            </a:r>
          </a:p>
        </p:txBody>
      </p:sp>
      <p:sp>
        <p:nvSpPr>
          <p:cNvPr id="11" name="テキスト ボックス 10">
            <a:extLst>
              <a:ext uri="{FF2B5EF4-FFF2-40B4-BE49-F238E27FC236}">
                <a16:creationId xmlns:a16="http://schemas.microsoft.com/office/drawing/2014/main" id="{E3735062-5F52-476C-AD40-D8857713978C}"/>
              </a:ext>
            </a:extLst>
          </p:cNvPr>
          <p:cNvSpPr txBox="1"/>
          <p:nvPr/>
        </p:nvSpPr>
        <p:spPr>
          <a:xfrm>
            <a:off x="1982480" y="2035836"/>
            <a:ext cx="8653433" cy="1392689"/>
          </a:xfrm>
          <a:prstGeom prst="rect">
            <a:avLst/>
          </a:prstGeom>
          <a:solidFill>
            <a:schemeClr val="accent1">
              <a:lumMod val="20000"/>
              <a:lumOff val="80000"/>
            </a:schemeClr>
          </a:solidFill>
        </p:spPr>
        <p:style>
          <a:lnRef idx="3">
            <a:schemeClr val="lt1"/>
          </a:lnRef>
          <a:fillRef idx="1">
            <a:schemeClr val="accent5"/>
          </a:fillRef>
          <a:effectRef idx="1">
            <a:schemeClr val="accent5"/>
          </a:effectRef>
          <a:fontRef idx="minor">
            <a:schemeClr val="lt1"/>
          </a:fontRef>
        </p:style>
        <p:txBody>
          <a:bodyPr wrap="square" rtlCol="0">
            <a:spAutoFit/>
          </a:bodyPr>
          <a:lstStyle/>
          <a:p>
            <a:pPr algn="ctr"/>
            <a:endParaRPr lang="en-US" altLang="ja-JP" sz="1050">
              <a:solidFill>
                <a:schemeClr val="tx1"/>
              </a:solidFill>
              <a:ea typeface="+mn-lt"/>
              <a:cs typeface="+mn-lt"/>
            </a:endParaRPr>
          </a:p>
          <a:p>
            <a:pPr algn="ctr"/>
            <a:r>
              <a:rPr lang="ja-JP" altLang="ja-JP" sz="2800">
                <a:solidFill>
                  <a:schemeClr val="tx1"/>
                </a:solidFill>
                <a:latin typeface="+mn-ea"/>
                <a:cs typeface="+mn-lt"/>
              </a:rPr>
              <a:t>触覚の重要性が高い製品の製品選択率と購入意向は、</a:t>
            </a:r>
            <a:endParaRPr lang="en-US" altLang="ja-JP" sz="2800">
              <a:solidFill>
                <a:schemeClr val="tx1"/>
              </a:solidFill>
              <a:latin typeface="+mn-ea"/>
              <a:cs typeface="+mn-lt"/>
            </a:endParaRPr>
          </a:p>
          <a:p>
            <a:pPr algn="ctr"/>
            <a:r>
              <a:rPr lang="ja-JP" altLang="ja-JP" sz="2800">
                <a:solidFill>
                  <a:schemeClr val="tx1"/>
                </a:solidFill>
                <a:latin typeface="+mn-ea"/>
                <a:cs typeface="+mn-lt"/>
              </a:rPr>
              <a:t>接触不可能条件よりも接触可能条件のほうが高い</a:t>
            </a:r>
            <a:endParaRPr lang="ja-JP" altLang="en-US" sz="2800">
              <a:solidFill>
                <a:schemeClr val="tx1"/>
              </a:solidFill>
              <a:latin typeface="+mn-ea"/>
              <a:cs typeface="+mn-lt"/>
            </a:endParaRPr>
          </a:p>
          <a:p>
            <a:endParaRPr kumimoji="1" lang="ja-JP" altLang="en-US"/>
          </a:p>
        </p:txBody>
      </p:sp>
      <p:sp>
        <p:nvSpPr>
          <p:cNvPr id="4" name="スライド番号プレースホルダー 3">
            <a:extLst>
              <a:ext uri="{FF2B5EF4-FFF2-40B4-BE49-F238E27FC236}">
                <a16:creationId xmlns:a16="http://schemas.microsoft.com/office/drawing/2014/main" id="{6DA215D2-C53C-A142-9F78-A4911071E1FC}"/>
              </a:ext>
            </a:extLst>
          </p:cNvPr>
          <p:cNvSpPr>
            <a:spLocks noGrp="1"/>
          </p:cNvSpPr>
          <p:nvPr>
            <p:ph type="sldNum" sz="quarter" idx="12"/>
          </p:nvPr>
        </p:nvSpPr>
        <p:spPr/>
        <p:txBody>
          <a:bodyPr/>
          <a:lstStyle/>
          <a:p>
            <a:fld id="{48F63A3B-78C7-47BE-AE5E-E10140E04643}" type="slidenum">
              <a:rPr lang="en-US" smtClean="0"/>
              <a:t>21</a:t>
            </a:fld>
            <a:endParaRPr lang="en-US" dirty="0"/>
          </a:p>
        </p:txBody>
      </p:sp>
    </p:spTree>
    <p:extLst>
      <p:ext uri="{BB962C8B-B14F-4D97-AF65-F5344CB8AC3E}">
        <p14:creationId xmlns:p14="http://schemas.microsoft.com/office/powerpoint/2010/main" val="300331389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2EF403D8-88D6-4F2C-8331-5756E22F24DF}"/>
              </a:ext>
            </a:extLst>
          </p:cNvPr>
          <p:cNvSpPr txBox="1"/>
          <p:nvPr/>
        </p:nvSpPr>
        <p:spPr>
          <a:xfrm>
            <a:off x="1686983" y="1898650"/>
            <a:ext cx="9156700" cy="310854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sz="2800">
                <a:ea typeface="游ゴシック"/>
              </a:rPr>
              <a:t>ネットショッピングにおいて、消費者は安い商品を探すことに楽しさを感じていない</a:t>
            </a:r>
          </a:p>
          <a:p>
            <a:r>
              <a:rPr lang="ja-JP" sz="2800">
                <a:ea typeface="游ゴシック"/>
              </a:rPr>
              <a:t>　　　　　　　　　　</a:t>
            </a:r>
            <a:r>
              <a:rPr lang="ja-JP" altLang="en-US" sz="2800">
                <a:ea typeface="游ゴシック"/>
              </a:rPr>
              <a:t>　　</a:t>
            </a:r>
            <a:r>
              <a:rPr lang="en-US" altLang="ja-JP" sz="4800" b="1">
                <a:ea typeface="游ゴシック"/>
              </a:rPr>
              <a:t>+</a:t>
            </a:r>
          </a:p>
          <a:p>
            <a:r>
              <a:rPr lang="ja-JP" sz="2800">
                <a:ea typeface="游ゴシック"/>
              </a:rPr>
              <a:t>消費者が商品に触れる動機には快楽的楽しみを追求するための快楽的接触動機がある</a:t>
            </a:r>
          </a:p>
          <a:p>
            <a:r>
              <a:rPr lang="ja-JP" sz="2800">
                <a:ea typeface="游ゴシック"/>
              </a:rPr>
              <a:t>　　　　　　　　　　</a:t>
            </a:r>
            <a:r>
              <a:rPr lang="ja-JP" altLang="en-US" sz="2800">
                <a:ea typeface="游ゴシック"/>
              </a:rPr>
              <a:t>　　</a:t>
            </a:r>
            <a:r>
              <a:rPr lang="ja-JP" sz="3600" b="1"/>
              <a:t>↓</a:t>
            </a:r>
          </a:p>
        </p:txBody>
      </p:sp>
      <p:sp>
        <p:nvSpPr>
          <p:cNvPr id="6" name="テキスト ボックス 5">
            <a:extLst>
              <a:ext uri="{FF2B5EF4-FFF2-40B4-BE49-F238E27FC236}">
                <a16:creationId xmlns:a16="http://schemas.microsoft.com/office/drawing/2014/main" id="{55E8AD5E-8C29-46DC-A277-83025ECDF380}"/>
              </a:ext>
            </a:extLst>
          </p:cNvPr>
          <p:cNvSpPr txBox="1"/>
          <p:nvPr/>
        </p:nvSpPr>
        <p:spPr>
          <a:xfrm>
            <a:off x="1253067" y="745066"/>
            <a:ext cx="2743200" cy="76944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ja-JP" altLang="en-US" sz="4400">
                <a:ea typeface="游ゴシック"/>
                <a:cs typeface="Calibri"/>
              </a:rPr>
              <a:t>仮説​導出</a:t>
            </a:r>
          </a:p>
        </p:txBody>
      </p:sp>
      <p:sp>
        <p:nvSpPr>
          <p:cNvPr id="4" name="テキスト ボックス 3">
            <a:extLst>
              <a:ext uri="{FF2B5EF4-FFF2-40B4-BE49-F238E27FC236}">
                <a16:creationId xmlns:a16="http://schemas.microsoft.com/office/drawing/2014/main" id="{B454BDEA-4528-49EA-8D5F-A1338270C880}"/>
              </a:ext>
            </a:extLst>
          </p:cNvPr>
          <p:cNvSpPr txBox="1"/>
          <p:nvPr/>
        </p:nvSpPr>
        <p:spPr>
          <a:xfrm>
            <a:off x="1686983" y="5007193"/>
            <a:ext cx="9076623" cy="954107"/>
          </a:xfrm>
          <a:prstGeom prst="rect">
            <a:avLst/>
          </a:prstGeom>
          <a:solidFill>
            <a:schemeClr val="accent5">
              <a:lumMod val="20000"/>
              <a:lumOff val="80000"/>
            </a:schemeClr>
          </a:solidFill>
        </p:spPr>
        <p:style>
          <a:lnRef idx="3">
            <a:schemeClr val="lt1"/>
          </a:lnRef>
          <a:fillRef idx="1">
            <a:schemeClr val="accent5"/>
          </a:fillRef>
          <a:effectRef idx="1">
            <a:schemeClr val="accent5"/>
          </a:effectRef>
          <a:fontRef idx="minor">
            <a:schemeClr val="lt1"/>
          </a:fontRef>
        </p:style>
        <p:txBody>
          <a:bodyPr wrap="square" rtlCol="0">
            <a:spAutoFit/>
          </a:bodyPr>
          <a:lstStyle/>
          <a:p>
            <a:r>
              <a:rPr lang="ja-JP" altLang="ja-JP" sz="2800">
                <a:solidFill>
                  <a:schemeClr val="tx1"/>
                </a:solidFill>
                <a:ea typeface="游ゴシック"/>
              </a:rPr>
              <a:t>ネットショッピングにおいての快楽的買物動機は</a:t>
            </a:r>
            <a:endParaRPr lang="en-US" altLang="ja-JP" sz="2800">
              <a:solidFill>
                <a:schemeClr val="tx1"/>
              </a:solidFill>
              <a:ea typeface="游ゴシック"/>
            </a:endParaRPr>
          </a:p>
          <a:p>
            <a:r>
              <a:rPr lang="ja-JP" altLang="ja-JP" sz="2800">
                <a:solidFill>
                  <a:schemeClr val="tx1"/>
                </a:solidFill>
                <a:ea typeface="游ゴシック"/>
              </a:rPr>
              <a:t>疑似的接触（口コミなど）から生じさせるものである</a:t>
            </a:r>
          </a:p>
        </p:txBody>
      </p:sp>
      <p:sp>
        <p:nvSpPr>
          <p:cNvPr id="5" name="スライド番号プレースホルダー 4">
            <a:extLst>
              <a:ext uri="{FF2B5EF4-FFF2-40B4-BE49-F238E27FC236}">
                <a16:creationId xmlns:a16="http://schemas.microsoft.com/office/drawing/2014/main" id="{E25F1A3C-3120-9747-A0A8-CB80C1072BEC}"/>
              </a:ext>
            </a:extLst>
          </p:cNvPr>
          <p:cNvSpPr>
            <a:spLocks noGrp="1"/>
          </p:cNvSpPr>
          <p:nvPr>
            <p:ph type="sldNum" sz="quarter" idx="12"/>
          </p:nvPr>
        </p:nvSpPr>
        <p:spPr/>
        <p:txBody>
          <a:bodyPr/>
          <a:lstStyle/>
          <a:p>
            <a:fld id="{48F63A3B-78C7-47BE-AE5E-E10140E04643}" type="slidenum">
              <a:rPr lang="en-US" smtClean="0"/>
              <a:t>22</a:t>
            </a:fld>
            <a:endParaRPr lang="en-US" dirty="0"/>
          </a:p>
        </p:txBody>
      </p:sp>
    </p:spTree>
    <p:extLst>
      <p:ext uri="{BB962C8B-B14F-4D97-AF65-F5344CB8AC3E}">
        <p14:creationId xmlns:p14="http://schemas.microsoft.com/office/powerpoint/2010/main" val="222596591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C1DACFF-E5E3-4924-855A-92F77BDFC8D5}"/>
              </a:ext>
            </a:extLst>
          </p:cNvPr>
          <p:cNvSpPr>
            <a:spLocks noGrp="1"/>
          </p:cNvSpPr>
          <p:nvPr>
            <p:ph type="title"/>
          </p:nvPr>
        </p:nvSpPr>
        <p:spPr/>
        <p:txBody>
          <a:bodyPr/>
          <a:lstStyle/>
          <a:p>
            <a:r>
              <a:rPr lang="ja-JP" altLang="en-US">
                <a:ea typeface="游ゴシック Light"/>
                <a:cs typeface="Calibri Light"/>
              </a:rPr>
              <a:t>仮説2</a:t>
            </a:r>
          </a:p>
        </p:txBody>
      </p:sp>
      <p:sp>
        <p:nvSpPr>
          <p:cNvPr id="3" name="コンテンツ プレースホルダー 2">
            <a:extLst>
              <a:ext uri="{FF2B5EF4-FFF2-40B4-BE49-F238E27FC236}">
                <a16:creationId xmlns:a16="http://schemas.microsoft.com/office/drawing/2014/main" id="{9329BECB-4A5C-47E5-BF67-1AC628C5A67D}"/>
              </a:ext>
            </a:extLst>
          </p:cNvPr>
          <p:cNvSpPr>
            <a:spLocks noGrp="1"/>
          </p:cNvSpPr>
          <p:nvPr>
            <p:ph idx="1"/>
          </p:nvPr>
        </p:nvSpPr>
        <p:spPr>
          <a:xfrm>
            <a:off x="1909412" y="2476417"/>
            <a:ext cx="8129737" cy="1614320"/>
          </a:xfrm>
          <a:solidFill>
            <a:schemeClr val="accent5">
              <a:lumMod val="20000"/>
              <a:lumOff val="80000"/>
            </a:schemeClr>
          </a:solidFill>
        </p:spPr>
        <p:txBody>
          <a:bodyPr vert="horz" lIns="91440" tIns="45720" rIns="91440" bIns="45720" rtlCol="0" anchor="t">
            <a:normAutofit fontScale="55000" lnSpcReduction="20000"/>
          </a:bodyPr>
          <a:lstStyle/>
          <a:p>
            <a:pPr marL="0" indent="0">
              <a:buNone/>
            </a:pPr>
            <a:endParaRPr lang="en-US" altLang="ja-JP" sz="5100">
              <a:ea typeface="游ゴシック"/>
              <a:cs typeface="Calibri" panose="020F0502020204030204"/>
            </a:endParaRPr>
          </a:p>
          <a:p>
            <a:pPr marL="0" indent="0">
              <a:buNone/>
            </a:pPr>
            <a:r>
              <a:rPr lang="ja-JP" altLang="en-US" sz="5100">
                <a:ea typeface="游ゴシック"/>
                <a:cs typeface="Calibri" panose="020F0502020204030204"/>
              </a:rPr>
              <a:t>ネットショッピングにおける快楽的買い物動機は</a:t>
            </a:r>
            <a:endParaRPr lang="en-US" altLang="ja-JP" sz="5100">
              <a:ea typeface="游ゴシック"/>
              <a:cs typeface="Calibri" panose="020F0502020204030204"/>
            </a:endParaRPr>
          </a:p>
          <a:p>
            <a:pPr marL="0" indent="0">
              <a:buNone/>
            </a:pPr>
            <a:r>
              <a:rPr lang="ja-JP" altLang="en-US" sz="5100">
                <a:ea typeface="游ゴシック"/>
                <a:cs typeface="Calibri" panose="020F0502020204030204"/>
              </a:rPr>
              <a:t>疑似的接触（口コミ）から生じさせるものである</a:t>
            </a:r>
          </a:p>
          <a:p>
            <a:pPr marL="0" indent="0">
              <a:buNone/>
            </a:pPr>
            <a:endParaRPr lang="ja-JP" altLang="en-US">
              <a:ea typeface="游ゴシック"/>
              <a:cs typeface="Calibri"/>
            </a:endParaRPr>
          </a:p>
        </p:txBody>
      </p:sp>
      <p:sp>
        <p:nvSpPr>
          <p:cNvPr id="5" name="スライド番号プレースホルダー 4">
            <a:extLst>
              <a:ext uri="{FF2B5EF4-FFF2-40B4-BE49-F238E27FC236}">
                <a16:creationId xmlns:a16="http://schemas.microsoft.com/office/drawing/2014/main" id="{55225E15-AB77-394F-A424-07E5C808AE8B}"/>
              </a:ext>
            </a:extLst>
          </p:cNvPr>
          <p:cNvSpPr>
            <a:spLocks noGrp="1"/>
          </p:cNvSpPr>
          <p:nvPr>
            <p:ph type="sldNum" sz="quarter" idx="12"/>
          </p:nvPr>
        </p:nvSpPr>
        <p:spPr/>
        <p:txBody>
          <a:bodyPr/>
          <a:lstStyle/>
          <a:p>
            <a:fld id="{48F63A3B-78C7-47BE-AE5E-E10140E04643}" type="slidenum">
              <a:rPr lang="en-US" smtClean="0"/>
              <a:t>23</a:t>
            </a:fld>
            <a:endParaRPr lang="en-US" dirty="0"/>
          </a:p>
        </p:txBody>
      </p:sp>
    </p:spTree>
    <p:extLst>
      <p:ext uri="{BB962C8B-B14F-4D97-AF65-F5344CB8AC3E}">
        <p14:creationId xmlns:p14="http://schemas.microsoft.com/office/powerpoint/2010/main" val="336328112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9A6DD5D-7489-4D70-95DB-D69CD5B77503}"/>
              </a:ext>
            </a:extLst>
          </p:cNvPr>
          <p:cNvSpPr>
            <a:spLocks noGrp="1"/>
          </p:cNvSpPr>
          <p:nvPr>
            <p:ph type="title"/>
          </p:nvPr>
        </p:nvSpPr>
        <p:spPr/>
        <p:txBody>
          <a:bodyPr/>
          <a:lstStyle/>
          <a:p>
            <a:r>
              <a:rPr kumimoji="1" lang="ja-JP" altLang="en-US" b="1">
                <a:ea typeface="游ゴシック Light"/>
              </a:rPr>
              <a:t>参考文献</a:t>
            </a:r>
            <a:endParaRPr lang="ja-JP" altLang="en-US" b="1">
              <a:ea typeface="游ゴシック Light"/>
              <a:cs typeface="Calibri Light"/>
            </a:endParaRPr>
          </a:p>
        </p:txBody>
      </p:sp>
      <p:sp>
        <p:nvSpPr>
          <p:cNvPr id="3" name="コンテンツ プレースホルダー 2">
            <a:extLst>
              <a:ext uri="{FF2B5EF4-FFF2-40B4-BE49-F238E27FC236}">
                <a16:creationId xmlns:a16="http://schemas.microsoft.com/office/drawing/2014/main" id="{AD2258AB-AC2A-48B1-8917-6172ACD9E790}"/>
              </a:ext>
            </a:extLst>
          </p:cNvPr>
          <p:cNvSpPr>
            <a:spLocks noGrp="1"/>
          </p:cNvSpPr>
          <p:nvPr>
            <p:ph idx="1"/>
          </p:nvPr>
        </p:nvSpPr>
        <p:spPr/>
        <p:txBody>
          <a:bodyPr>
            <a:normAutofit/>
          </a:bodyPr>
          <a:lstStyle/>
          <a:p>
            <a:pPr marL="0" indent="0">
              <a:buNone/>
            </a:pPr>
            <a:r>
              <a:rPr kumimoji="1" lang="ja-JP" altLang="en-US" sz="2000" dirty="0">
                <a:hlinkClick r:id="rId2"/>
              </a:rPr>
              <a:t>・</a:t>
            </a:r>
            <a:r>
              <a:rPr kumimoji="1" lang="en-US" altLang="ja-JP" sz="2000" dirty="0">
                <a:hlinkClick r:id="rId2"/>
              </a:rPr>
              <a:t>https://m.finance.yahoo.co.jp/news/photo/detail/20190612-00935702-fisf-stocks.view-001</a:t>
            </a:r>
            <a:endParaRPr kumimoji="1" lang="en-US" altLang="ja-JP" sz="2000" dirty="0"/>
          </a:p>
          <a:p>
            <a:pPr marL="0" indent="0">
              <a:buNone/>
            </a:pPr>
            <a:r>
              <a:rPr kumimoji="1" lang="ja-JP" altLang="en-US" sz="2000" dirty="0"/>
              <a:t>　</a:t>
            </a:r>
            <a:r>
              <a:rPr lang="ja-JP" altLang="en-US" sz="2000" dirty="0"/>
              <a:t>日経新聞　外食・小売業界の店舗減少で事業改革迫られる</a:t>
            </a:r>
            <a:r>
              <a:rPr lang="en-US" altLang="ja-JP" sz="2000" dirty="0"/>
              <a:t>(2019.6.12)</a:t>
            </a:r>
          </a:p>
          <a:p>
            <a:pPr marL="0" indent="0">
              <a:buNone/>
            </a:pPr>
            <a:r>
              <a:rPr kumimoji="1" lang="ja-JP" altLang="en-US" sz="2000" dirty="0"/>
              <a:t>・</a:t>
            </a:r>
            <a:r>
              <a:rPr lang="en-US" altLang="ja-JP" sz="2000" dirty="0">
                <a:hlinkClick r:id="rId3"/>
              </a:rPr>
              <a:t> http://www.soumu.go.jp/johotsusintokei/whitepaper/ja/h27/html/nc122400.html</a:t>
            </a:r>
            <a:endParaRPr lang="en-US" altLang="ja-JP" sz="2000" dirty="0"/>
          </a:p>
          <a:p>
            <a:pPr marL="0" indent="0">
              <a:buNone/>
            </a:pPr>
            <a:r>
              <a:rPr kumimoji="1" lang="ja-JP" altLang="en-US" sz="2000" dirty="0"/>
              <a:t>　総務省｜平成</a:t>
            </a:r>
            <a:r>
              <a:rPr kumimoji="1" lang="en-US" altLang="ja-JP" sz="2000" dirty="0"/>
              <a:t>27</a:t>
            </a:r>
            <a:r>
              <a:rPr kumimoji="1" lang="ja-JP" altLang="en-US" sz="2000" dirty="0"/>
              <a:t>年版 情報通信白書｜インターネットショッピングの利用状況</a:t>
            </a:r>
            <a:endParaRPr kumimoji="1" lang="en-US" altLang="ja-JP" sz="2000" dirty="0"/>
          </a:p>
          <a:p>
            <a:pPr marL="0" indent="0">
              <a:buNone/>
            </a:pPr>
            <a:r>
              <a:rPr kumimoji="1" lang="ja-JP" altLang="en-US" sz="2000" dirty="0"/>
              <a:t>・</a:t>
            </a:r>
            <a:r>
              <a:rPr lang="en-US" altLang="ja-JP" sz="2000" dirty="0">
                <a:hlinkClick r:id="rId4"/>
              </a:rPr>
              <a:t> http://www.soumu.go.jp/johotsusintokei/whitepaper/ja/h27/html/na000000.html</a:t>
            </a:r>
            <a:endParaRPr lang="en-US" altLang="ja-JP" sz="2000" dirty="0"/>
          </a:p>
          <a:p>
            <a:pPr marL="0" indent="0">
              <a:buNone/>
            </a:pPr>
            <a:r>
              <a:rPr kumimoji="1" lang="ja-JP" altLang="en-US" sz="2000" dirty="0"/>
              <a:t>　総務省｜平成</a:t>
            </a:r>
            <a:r>
              <a:rPr kumimoji="1" lang="en-US" altLang="ja-JP" sz="2000" dirty="0"/>
              <a:t>27</a:t>
            </a:r>
            <a:r>
              <a:rPr kumimoji="1" lang="ja-JP" altLang="en-US" sz="2000" dirty="0"/>
              <a:t>年版 情報通信白書｜情報通信白書のポイント</a:t>
            </a:r>
            <a:endParaRPr kumimoji="1" lang="en-US" altLang="ja-JP" sz="2000" dirty="0"/>
          </a:p>
          <a:p>
            <a:pPr marL="0" indent="0">
              <a:buNone/>
            </a:pPr>
            <a:r>
              <a:rPr kumimoji="1" lang="ja-JP" altLang="en-US" sz="2000" dirty="0"/>
              <a:t>・</a:t>
            </a:r>
            <a:r>
              <a:rPr kumimoji="1" lang="en-US" altLang="ja-JP" sz="2000" u="sng" dirty="0">
                <a:hlinkClick r:id="rId5"/>
              </a:rPr>
              <a:t>https://www.sophia-it.com/</a:t>
            </a:r>
            <a:endParaRPr kumimoji="1" lang="en-US" altLang="ja-JP" sz="2000" u="sng" dirty="0"/>
          </a:p>
          <a:p>
            <a:pPr marL="0" indent="0">
              <a:buNone/>
            </a:pPr>
            <a:r>
              <a:rPr kumimoji="1" lang="ja-JP" altLang="en-US" sz="2000" dirty="0"/>
              <a:t>　</a:t>
            </a:r>
            <a:r>
              <a:rPr kumimoji="1" lang="en-US" altLang="ja-JP" sz="2000" dirty="0"/>
              <a:t>IT</a:t>
            </a:r>
            <a:r>
              <a:rPr kumimoji="1" lang="ja-JP" altLang="en-US" sz="2000" dirty="0"/>
              <a:t>用語辞典バイナリ</a:t>
            </a:r>
            <a:endParaRPr kumimoji="1" lang="en-US" altLang="ja-JP" sz="2000" dirty="0"/>
          </a:p>
          <a:p>
            <a:pPr marL="0" indent="0">
              <a:buNone/>
            </a:pPr>
            <a:r>
              <a:rPr kumimoji="1" lang="ja-JP" altLang="en-US" sz="2000" dirty="0"/>
              <a:t>・</a:t>
            </a:r>
            <a:r>
              <a:rPr lang="en-US" altLang="ja-JP" sz="2000" dirty="0">
                <a:hlinkClick r:id="rId6"/>
              </a:rPr>
              <a:t> https://ec-orange.jp/ec-media/?page_id=21544</a:t>
            </a:r>
            <a:endParaRPr kumimoji="1" lang="en-US" altLang="ja-JP" sz="2000" dirty="0"/>
          </a:p>
          <a:p>
            <a:pPr marL="0" indent="0">
              <a:buNone/>
            </a:pPr>
            <a:r>
              <a:rPr kumimoji="1" lang="ja-JP" altLang="en-US" sz="2000" dirty="0"/>
              <a:t>　「ウェブルーミング」と「ショールーミング」に見る消費者行動傾向の変化</a:t>
            </a:r>
            <a:r>
              <a:rPr kumimoji="1" lang="en-US" altLang="ja-JP" sz="2000" dirty="0"/>
              <a:t>(2016.11.9)</a:t>
            </a:r>
            <a:br>
              <a:rPr lang="ja-JP" altLang="en-US" sz="2000" u="sng" dirty="0"/>
            </a:br>
            <a:endParaRPr kumimoji="1" lang="ja-JP" altLang="en-US" sz="2000" u="sng" dirty="0"/>
          </a:p>
          <a:p>
            <a:pPr marL="0" indent="0">
              <a:buNone/>
            </a:pPr>
            <a:endParaRPr kumimoji="1" lang="ja-JP" altLang="en-US" sz="2000" dirty="0"/>
          </a:p>
        </p:txBody>
      </p:sp>
      <p:sp>
        <p:nvSpPr>
          <p:cNvPr id="5" name="スライド番号プレースホルダー 4">
            <a:extLst>
              <a:ext uri="{FF2B5EF4-FFF2-40B4-BE49-F238E27FC236}">
                <a16:creationId xmlns:a16="http://schemas.microsoft.com/office/drawing/2014/main" id="{EB7D54AF-4FD7-B44A-B0E3-EE5AA2F6BACF}"/>
              </a:ext>
            </a:extLst>
          </p:cNvPr>
          <p:cNvSpPr>
            <a:spLocks noGrp="1"/>
          </p:cNvSpPr>
          <p:nvPr>
            <p:ph type="sldNum" sz="quarter" idx="12"/>
          </p:nvPr>
        </p:nvSpPr>
        <p:spPr/>
        <p:txBody>
          <a:bodyPr/>
          <a:lstStyle/>
          <a:p>
            <a:fld id="{48F63A3B-78C7-47BE-AE5E-E10140E04643}" type="slidenum">
              <a:rPr lang="en-US" smtClean="0"/>
              <a:t>24</a:t>
            </a:fld>
            <a:endParaRPr lang="en-US" dirty="0"/>
          </a:p>
        </p:txBody>
      </p:sp>
    </p:spTree>
    <p:extLst>
      <p:ext uri="{BB962C8B-B14F-4D97-AF65-F5344CB8AC3E}">
        <p14:creationId xmlns:p14="http://schemas.microsoft.com/office/powerpoint/2010/main" val="94472803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A154E508-1E1A-4AAC-BA26-3B0D584F737C}"/>
              </a:ext>
            </a:extLst>
          </p:cNvPr>
          <p:cNvSpPr txBox="1"/>
          <p:nvPr/>
        </p:nvSpPr>
        <p:spPr>
          <a:xfrm>
            <a:off x="332317" y="618067"/>
            <a:ext cx="11178115"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ltLang="ja-JP">
                <a:ea typeface="游ゴシック"/>
              </a:rPr>
              <a:t>https://cuc.repo.nii.ac.jp/?action=pages_view_main&amp;active_action=repository_view_main_item_detail&amp;item_id=4953&amp;item_no=1&amp;page_id=13&amp;block_id=37</a:t>
            </a:r>
          </a:p>
        </p:txBody>
      </p:sp>
      <p:sp>
        <p:nvSpPr>
          <p:cNvPr id="4" name="テキスト ボックス 3">
            <a:extLst>
              <a:ext uri="{FF2B5EF4-FFF2-40B4-BE49-F238E27FC236}">
                <a16:creationId xmlns:a16="http://schemas.microsoft.com/office/drawing/2014/main" id="{B29771D5-5132-44B7-BBFF-AB9E4B40377A}"/>
              </a:ext>
            </a:extLst>
          </p:cNvPr>
          <p:cNvSpPr txBox="1"/>
          <p:nvPr/>
        </p:nvSpPr>
        <p:spPr>
          <a:xfrm>
            <a:off x="4724400" y="3200400"/>
            <a:ext cx="27432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endParaRPr lang="ja-JP" altLang="en-US">
              <a:ea typeface="游ゴシック"/>
              <a:cs typeface="Calibri"/>
            </a:endParaRPr>
          </a:p>
        </p:txBody>
      </p:sp>
      <p:sp>
        <p:nvSpPr>
          <p:cNvPr id="5" name="テキスト ボックス 4">
            <a:extLst>
              <a:ext uri="{FF2B5EF4-FFF2-40B4-BE49-F238E27FC236}">
                <a16:creationId xmlns:a16="http://schemas.microsoft.com/office/drawing/2014/main" id="{978FFD56-A959-49A3-8D69-BB266A830747}"/>
              </a:ext>
            </a:extLst>
          </p:cNvPr>
          <p:cNvSpPr txBox="1"/>
          <p:nvPr/>
        </p:nvSpPr>
        <p:spPr>
          <a:xfrm>
            <a:off x="299308" y="1264398"/>
            <a:ext cx="11593384" cy="507831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altLang="en-US">
                <a:ea typeface="游ゴシック"/>
                <a:cs typeface="Calibri"/>
              </a:rPr>
              <a:t>マーケティング文脈における接触の効果および接触動機の規定要因に関する研究　千葉商大論　50（2），121-133，2013　朴宰裕</a:t>
            </a:r>
            <a:endParaRPr lang="en-US" altLang="ja-JP">
              <a:ea typeface="游ゴシック"/>
              <a:cs typeface="Calibri"/>
            </a:endParaRPr>
          </a:p>
          <a:p>
            <a:endParaRPr lang="en-US" altLang="ja-JP">
              <a:ea typeface="游ゴシック"/>
              <a:cs typeface="Calibri"/>
            </a:endParaRPr>
          </a:p>
          <a:p>
            <a:r>
              <a:rPr lang="en-US" altLang="ja-JP">
                <a:ea typeface="游ゴシック"/>
                <a:hlinkClick r:id="rId2"/>
              </a:rPr>
              <a:t>https://www.jstage.jst.go.jp/article/jsmd/19/1/19_1/_pdf/-char/ja</a:t>
            </a:r>
            <a:r>
              <a:rPr lang="ja-JP" altLang="en-US">
                <a:ea typeface="游ゴシック"/>
              </a:rPr>
              <a:t>　朴</a:t>
            </a:r>
            <a:r>
              <a:rPr lang="en-US" altLang="ja-JP">
                <a:ea typeface="游ゴシック"/>
              </a:rPr>
              <a:t>(2016)</a:t>
            </a:r>
            <a:endParaRPr lang="en-US" altLang="ja-JP">
              <a:ea typeface="游ゴシック"/>
              <a:cs typeface="Calibri"/>
            </a:endParaRPr>
          </a:p>
          <a:p>
            <a:endParaRPr lang="en-US" altLang="ja-JP">
              <a:ea typeface="游ゴシック"/>
              <a:cs typeface="Calibri"/>
            </a:endParaRPr>
          </a:p>
          <a:p>
            <a:r>
              <a:rPr lang="en-US" altLang="ja-JP">
                <a:ea typeface="游ゴシック"/>
                <a:cs typeface="Calibri"/>
              </a:rPr>
              <a:t>「</a:t>
            </a:r>
            <a:r>
              <a:rPr lang="en-US" altLang="ja-JP" err="1">
                <a:ea typeface="游ゴシック"/>
                <a:cs typeface="Calibri"/>
              </a:rPr>
              <a:t>実店舗とインターネットショップにおける快楽的買物動機の比較</a:t>
            </a:r>
            <a:r>
              <a:rPr lang="en-US" altLang="ja-JP">
                <a:ea typeface="游ゴシック"/>
                <a:cs typeface="Calibri"/>
              </a:rPr>
              <a:t>」　嵯峨（2016）</a:t>
            </a:r>
          </a:p>
          <a:p>
            <a:r>
              <a:rPr lang="en-US">
                <a:ea typeface="+mn-lt"/>
                <a:cs typeface="+mn-lt"/>
              </a:rPr>
              <a:t>https://tsukuba.repo.nii.ac.jp/index.php?action=pages_view_main&amp;active_action=repository_action_common_download&amp;item_id=40447&amp;item_no=1&amp;attribute_id=17&amp;file_no=1&amp;page_id=13&amp;block_id=83</a:t>
            </a:r>
            <a:endParaRPr lang="en-US"/>
          </a:p>
          <a:p>
            <a:endParaRPr lang="en-US" altLang="ja-JP">
              <a:ea typeface="游ゴシック"/>
              <a:cs typeface="Calibri"/>
            </a:endParaRPr>
          </a:p>
          <a:p>
            <a:r>
              <a:rPr lang="en-US" altLang="ja-JP">
                <a:ea typeface="游ゴシック"/>
                <a:cs typeface="Calibri"/>
              </a:rPr>
              <a:t>「</a:t>
            </a:r>
            <a:r>
              <a:rPr lang="en-US" altLang="ja-JP" err="1">
                <a:ea typeface="游ゴシック"/>
                <a:cs typeface="Calibri"/>
              </a:rPr>
              <a:t>店舗内の快感情は衝動購買をさせるだけか</a:t>
            </a:r>
            <a:r>
              <a:rPr lang="en-US" altLang="ja-JP">
                <a:ea typeface="游ゴシック"/>
                <a:cs typeface="Calibri"/>
              </a:rPr>
              <a:t>」　石淵（2016）</a:t>
            </a:r>
          </a:p>
          <a:p>
            <a:r>
              <a:rPr lang="en-US">
                <a:ea typeface="+mn-lt"/>
                <a:cs typeface="+mn-lt"/>
              </a:rPr>
              <a:t> https://www.j-mac.or.jp/mj/download.php?file_id=455</a:t>
            </a:r>
            <a:endParaRPr lang="en-US"/>
          </a:p>
          <a:p>
            <a:endParaRPr lang="en-US" altLang="ja-JP">
              <a:ea typeface="游ゴシック"/>
              <a:cs typeface="Calibri"/>
            </a:endParaRPr>
          </a:p>
          <a:p>
            <a:r>
              <a:rPr lang="en-US" altLang="ja-JP">
                <a:ea typeface="游ゴシック"/>
                <a:cs typeface="Calibri"/>
              </a:rPr>
              <a:t>「</a:t>
            </a:r>
            <a:r>
              <a:rPr lang="en-US" altLang="ja-JP" err="1">
                <a:ea typeface="游ゴシック"/>
                <a:cs typeface="Calibri"/>
              </a:rPr>
              <a:t>マーケティング文脈における接触の効果および接触動機の規定要因に関する研究</a:t>
            </a:r>
            <a:r>
              <a:rPr lang="en-US" altLang="ja-JP">
                <a:ea typeface="游ゴシック"/>
                <a:cs typeface="Calibri"/>
              </a:rPr>
              <a:t>」　朴（2013）</a:t>
            </a:r>
          </a:p>
          <a:p>
            <a:r>
              <a:rPr lang="en-US">
                <a:ea typeface="+mn-lt"/>
                <a:cs typeface="+mn-lt"/>
              </a:rPr>
              <a:t>https://www.researchgate.net/profile/Jaewoo_Park/publication/258048713_maketinguwenmainiokerujiechunoxiaoguooyobi_jiechudongjinoguidingyaoyinniguansuruyanjiu_The_Effect_of_Touch_and_Determinants_of_Motivation_to_Touch_in_Marketing_Contexts/links/00b49526cbe49b97ef000000/maketinguwenmainiokerujiechunoxiaoguooyobi-jiechudongjinoguidingyaoyinniguansuruyanjiu-The-Effect-of-Touch-and-Determinants-of-Motivation-to-Touch-in-Marketing-Contexts.pdf</a:t>
            </a:r>
            <a:endParaRPr lang="en-US"/>
          </a:p>
        </p:txBody>
      </p:sp>
      <p:sp>
        <p:nvSpPr>
          <p:cNvPr id="6" name="スライド番号プレースホルダー 5">
            <a:extLst>
              <a:ext uri="{FF2B5EF4-FFF2-40B4-BE49-F238E27FC236}">
                <a16:creationId xmlns:a16="http://schemas.microsoft.com/office/drawing/2014/main" id="{B4DF0E86-4409-2141-AB5B-4F47FDF562E8}"/>
              </a:ext>
            </a:extLst>
          </p:cNvPr>
          <p:cNvSpPr>
            <a:spLocks noGrp="1"/>
          </p:cNvSpPr>
          <p:nvPr>
            <p:ph type="sldNum" sz="quarter" idx="12"/>
          </p:nvPr>
        </p:nvSpPr>
        <p:spPr/>
        <p:txBody>
          <a:bodyPr/>
          <a:lstStyle/>
          <a:p>
            <a:fld id="{48F63A3B-78C7-47BE-AE5E-E10140E04643}" type="slidenum">
              <a:rPr lang="en-US" smtClean="0"/>
              <a:t>25</a:t>
            </a:fld>
            <a:endParaRPr lang="en-US" dirty="0"/>
          </a:p>
        </p:txBody>
      </p:sp>
    </p:spTree>
    <p:extLst>
      <p:ext uri="{BB962C8B-B14F-4D97-AF65-F5344CB8AC3E}">
        <p14:creationId xmlns:p14="http://schemas.microsoft.com/office/powerpoint/2010/main" val="364257121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BEF2D58F-DC8E-A841-A02A-5CBBD4543B25}"/>
              </a:ext>
            </a:extLst>
          </p:cNvPr>
          <p:cNvSpPr>
            <a:spLocks noGrp="1"/>
          </p:cNvSpPr>
          <p:nvPr>
            <p:ph idx="1"/>
          </p:nvPr>
        </p:nvSpPr>
        <p:spPr>
          <a:xfrm>
            <a:off x="838200" y="731520"/>
            <a:ext cx="10515600" cy="5445443"/>
          </a:xfrm>
        </p:spPr>
        <p:txBody>
          <a:bodyPr/>
          <a:lstStyle/>
          <a:p>
            <a:r>
              <a:rPr kumimoji="1" lang="ja-JP" altLang="en-US" sz="2000"/>
              <a:t>インターネットコミュニケーションと対面コミュニケーションにおける情報の伝わり方の差異についての意見書　杉谷（２０１１）</a:t>
            </a:r>
            <a:endParaRPr kumimoji="1" lang="en-US" altLang="ja-JP" sz="2000" dirty="0"/>
          </a:p>
          <a:p>
            <a:pPr marL="0" indent="0">
              <a:buNone/>
            </a:pPr>
            <a:r>
              <a:rPr kumimoji="1" lang="ja-JP" altLang="en-US" sz="2000"/>
              <a:t>　</a:t>
            </a:r>
            <a:r>
              <a:rPr lang="en-US" altLang="ja-JP" sz="2000">
                <a:hlinkClick r:id="rId2"/>
              </a:rPr>
              <a:t>https://www.kantei.go.jp/jp/singi/it2/kaikaku/dai3/siryou3_2_2.pdf</a:t>
            </a:r>
            <a:endParaRPr kumimoji="1" lang="en-US" altLang="ja-JP" sz="2000"/>
          </a:p>
          <a:p>
            <a:endParaRPr kumimoji="1" lang="ja-JP" altLang="en-US"/>
          </a:p>
        </p:txBody>
      </p:sp>
      <p:sp>
        <p:nvSpPr>
          <p:cNvPr id="2" name="スライド番号プレースホルダー 1">
            <a:extLst>
              <a:ext uri="{FF2B5EF4-FFF2-40B4-BE49-F238E27FC236}">
                <a16:creationId xmlns:a16="http://schemas.microsoft.com/office/drawing/2014/main" id="{F3F45D76-49C1-8541-B264-0265775231AB}"/>
              </a:ext>
            </a:extLst>
          </p:cNvPr>
          <p:cNvSpPr>
            <a:spLocks noGrp="1"/>
          </p:cNvSpPr>
          <p:nvPr>
            <p:ph type="sldNum" sz="quarter" idx="12"/>
          </p:nvPr>
        </p:nvSpPr>
        <p:spPr/>
        <p:txBody>
          <a:bodyPr/>
          <a:lstStyle/>
          <a:p>
            <a:fld id="{48F63A3B-78C7-47BE-AE5E-E10140E04643}" type="slidenum">
              <a:rPr lang="en-US" smtClean="0"/>
              <a:t>26</a:t>
            </a:fld>
            <a:endParaRPr lang="en-US" dirty="0"/>
          </a:p>
        </p:txBody>
      </p:sp>
    </p:spTree>
    <p:extLst>
      <p:ext uri="{BB962C8B-B14F-4D97-AF65-F5344CB8AC3E}">
        <p14:creationId xmlns:p14="http://schemas.microsoft.com/office/powerpoint/2010/main" val="34605476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3A21D7F-B1B2-443F-ACFF-3F2953DBB75D}"/>
              </a:ext>
            </a:extLst>
          </p:cNvPr>
          <p:cNvSpPr>
            <a:spLocks noGrp="1"/>
          </p:cNvSpPr>
          <p:nvPr>
            <p:ph type="title"/>
          </p:nvPr>
        </p:nvSpPr>
        <p:spPr/>
        <p:txBody>
          <a:bodyPr/>
          <a:lstStyle/>
          <a:p>
            <a:r>
              <a:rPr lang="ja-JP" altLang="en-US" b="1">
                <a:ea typeface="游ゴシック Light"/>
                <a:cs typeface="Calibri Light" panose="020F0302020204030204"/>
              </a:rPr>
              <a:t>現状分析</a:t>
            </a:r>
            <a:r>
              <a:rPr lang="ja-JP" altLang="en-US" sz="2400">
                <a:ea typeface="游ゴシック Light"/>
                <a:cs typeface="Calibri Light" panose="020F0302020204030204"/>
              </a:rPr>
              <a:t> </a:t>
            </a:r>
            <a:r>
              <a:rPr lang="ja-JP" altLang="en-US" sz="2500">
                <a:ea typeface="游ゴシック Light"/>
                <a:cs typeface="Calibri Light" panose="020F0302020204030204"/>
              </a:rPr>
              <a:t>インターネット利用率の向上（年代別、</a:t>
            </a:r>
            <a:r>
              <a:rPr lang="en-US" altLang="ja-JP" sz="2500">
                <a:ea typeface="游ゴシック Light"/>
                <a:cs typeface="Calibri Light" panose="020F0302020204030204"/>
              </a:rPr>
              <a:t>2002</a:t>
            </a:r>
            <a:r>
              <a:rPr lang="ja-JP" altLang="en-US" sz="2500">
                <a:ea typeface="游ゴシック Light"/>
                <a:cs typeface="Calibri Light" panose="020F0302020204030204"/>
              </a:rPr>
              <a:t>・</a:t>
            </a:r>
            <a:r>
              <a:rPr lang="en-US" altLang="ja-JP" sz="2500">
                <a:ea typeface="游ゴシック Light"/>
                <a:cs typeface="Calibri Light" panose="020F0302020204030204"/>
              </a:rPr>
              <a:t>2014</a:t>
            </a:r>
            <a:r>
              <a:rPr lang="ja-JP" altLang="en-US" sz="2500">
                <a:ea typeface="游ゴシック Light"/>
                <a:cs typeface="Calibri Light" panose="020F0302020204030204"/>
              </a:rPr>
              <a:t>年）</a:t>
            </a:r>
            <a:endParaRPr lang="ja-JP" sz="2500">
              <a:ea typeface="游ゴシック Light"/>
              <a:cs typeface="Calibri Light" panose="020F0302020204030204"/>
            </a:endParaRPr>
          </a:p>
        </p:txBody>
      </p:sp>
      <p:pic>
        <p:nvPicPr>
          <p:cNvPr id="4" name="図 4" descr="テキスト, 地図 が含まれている画像&#10;&#10;非常に高い精度で生成された説明">
            <a:extLst>
              <a:ext uri="{FF2B5EF4-FFF2-40B4-BE49-F238E27FC236}">
                <a16:creationId xmlns:a16="http://schemas.microsoft.com/office/drawing/2014/main" id="{4D128DB9-FD4F-4892-BC63-99A303270882}"/>
              </a:ext>
            </a:extLst>
          </p:cNvPr>
          <p:cNvPicPr>
            <a:picLocks noGrp="1" noChangeAspect="1"/>
          </p:cNvPicPr>
          <p:nvPr>
            <p:ph idx="1"/>
          </p:nvPr>
        </p:nvPicPr>
        <p:blipFill>
          <a:blip r:embed="rId2"/>
          <a:stretch>
            <a:fillRect/>
          </a:stretch>
        </p:blipFill>
        <p:spPr>
          <a:xfrm>
            <a:off x="597911" y="1690688"/>
            <a:ext cx="7747649" cy="4113021"/>
          </a:xfrm>
          <a:prstGeom prst="rect">
            <a:avLst/>
          </a:prstGeom>
        </p:spPr>
      </p:pic>
      <p:sp>
        <p:nvSpPr>
          <p:cNvPr id="9" name="星: 12 pt 8">
            <a:extLst>
              <a:ext uri="{FF2B5EF4-FFF2-40B4-BE49-F238E27FC236}">
                <a16:creationId xmlns:a16="http://schemas.microsoft.com/office/drawing/2014/main" id="{09C521FF-B708-47C9-938D-760BFBCC4D65}"/>
              </a:ext>
            </a:extLst>
          </p:cNvPr>
          <p:cNvSpPr/>
          <p:nvPr/>
        </p:nvSpPr>
        <p:spPr>
          <a:xfrm>
            <a:off x="8017933" y="3651800"/>
            <a:ext cx="4253695" cy="2498202"/>
          </a:xfrm>
          <a:prstGeom prst="star12">
            <a:avLst/>
          </a:prstGeom>
        </p:spPr>
        <p:style>
          <a:lnRef idx="3">
            <a:schemeClr val="lt1"/>
          </a:lnRef>
          <a:fillRef idx="1">
            <a:schemeClr val="accent6"/>
          </a:fillRef>
          <a:effectRef idx="1">
            <a:schemeClr val="accent6"/>
          </a:effectRef>
          <a:fontRef idx="minor">
            <a:schemeClr val="lt1"/>
          </a:fontRef>
        </p:style>
        <p:txBody>
          <a:bodyPr rtlCol="0" anchor="ctr"/>
          <a:lstStyle/>
          <a:p>
            <a:endParaRPr lang="ja-JP" altLang="en-US" sz="2200" dirty="0">
              <a:ea typeface="游ゴシック"/>
              <a:cs typeface="Calibri"/>
            </a:endParaRPr>
          </a:p>
          <a:p>
            <a:r>
              <a:rPr lang="ja-JP" sz="2200">
                <a:ea typeface="游ゴシック"/>
                <a:cs typeface="Calibri"/>
              </a:rPr>
              <a:t>すべての世代で</a:t>
            </a:r>
            <a:endParaRPr lang="en-US" altLang="ja-JP" sz="2200">
              <a:ea typeface="游ゴシック"/>
              <a:cs typeface="+mn-lt"/>
            </a:endParaRPr>
          </a:p>
          <a:p>
            <a:r>
              <a:rPr lang="ja-JP" sz="2200">
                <a:ea typeface="游ゴシック"/>
                <a:cs typeface="Calibri"/>
              </a:rPr>
              <a:t>利用率が増加</a:t>
            </a:r>
            <a:endParaRPr lang="ja-JP" sz="2200">
              <a:ea typeface="游ゴシック"/>
              <a:cs typeface="+mn-lt"/>
            </a:endParaRPr>
          </a:p>
          <a:p>
            <a:pPr algn="ctr"/>
            <a:endParaRPr lang="ja-JP" altLang="en-US" sz="2200" dirty="0">
              <a:ea typeface="游ゴシック"/>
              <a:cs typeface="Calibri"/>
            </a:endParaRPr>
          </a:p>
        </p:txBody>
      </p:sp>
      <p:sp>
        <p:nvSpPr>
          <p:cNvPr id="3" name="スライド番号プレースホルダー 2">
            <a:extLst>
              <a:ext uri="{FF2B5EF4-FFF2-40B4-BE49-F238E27FC236}">
                <a16:creationId xmlns:a16="http://schemas.microsoft.com/office/drawing/2014/main" id="{3635108A-FCE3-DA48-9E87-2A0FEDE49DBE}"/>
              </a:ext>
            </a:extLst>
          </p:cNvPr>
          <p:cNvSpPr>
            <a:spLocks noGrp="1"/>
          </p:cNvSpPr>
          <p:nvPr>
            <p:ph type="sldNum" sz="quarter" idx="12"/>
          </p:nvPr>
        </p:nvSpPr>
        <p:spPr/>
        <p:txBody>
          <a:bodyPr/>
          <a:lstStyle/>
          <a:p>
            <a:fld id="{48F63A3B-78C7-47BE-AE5E-E10140E04643}" type="slidenum">
              <a:rPr lang="en-US" smtClean="0"/>
              <a:t>3</a:t>
            </a:fld>
            <a:endParaRPr lang="en-US" dirty="0"/>
          </a:p>
        </p:txBody>
      </p:sp>
    </p:spTree>
    <p:extLst>
      <p:ext uri="{BB962C8B-B14F-4D97-AF65-F5344CB8AC3E}">
        <p14:creationId xmlns:p14="http://schemas.microsoft.com/office/powerpoint/2010/main" val="30427094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5DC9B58-E3DA-1C41-8048-739EEA9840C3}"/>
              </a:ext>
            </a:extLst>
          </p:cNvPr>
          <p:cNvSpPr>
            <a:spLocks noGrp="1"/>
          </p:cNvSpPr>
          <p:nvPr>
            <p:ph type="title"/>
          </p:nvPr>
        </p:nvSpPr>
        <p:spPr>
          <a:xfrm>
            <a:off x="448056" y="133477"/>
            <a:ext cx="10515600" cy="1325563"/>
          </a:xfrm>
        </p:spPr>
        <p:txBody>
          <a:bodyPr/>
          <a:lstStyle/>
          <a:p>
            <a:r>
              <a:rPr kumimoji="1" lang="ja-JP" altLang="en-US" b="1">
                <a:ea typeface="游ゴシック Light"/>
              </a:rPr>
              <a:t>現状分析 </a:t>
            </a:r>
            <a:r>
              <a:rPr kumimoji="1" lang="ja-JP" sz="3200">
                <a:latin typeface="Calibri"/>
                <a:ea typeface="游ゴシック Light"/>
                <a:cs typeface="Calibri"/>
              </a:rPr>
              <a:t>ネットショッピングの利用率</a:t>
            </a:r>
            <a:endParaRPr lang="ja-JP" altLang="en-US" sz="3600">
              <a:cs typeface="Calibri Light" panose="020F0302020204030204"/>
            </a:endParaRPr>
          </a:p>
        </p:txBody>
      </p:sp>
      <p:pic>
        <p:nvPicPr>
          <p:cNvPr id="4" name="コンテンツ プレースホルダー 3">
            <a:extLst>
              <a:ext uri="{FF2B5EF4-FFF2-40B4-BE49-F238E27FC236}">
                <a16:creationId xmlns:a16="http://schemas.microsoft.com/office/drawing/2014/main" id="{AC0D0255-52C0-0C46-AB70-3AFEDED38BEE}"/>
              </a:ext>
            </a:extLst>
          </p:cNvPr>
          <p:cNvPicPr>
            <a:picLocks noGrp="1" noChangeAspect="1"/>
          </p:cNvPicPr>
          <p:nvPr>
            <p:ph idx="1"/>
          </p:nvPr>
        </p:nvPicPr>
        <p:blipFill>
          <a:blip r:embed="rId2"/>
          <a:stretch>
            <a:fillRect/>
          </a:stretch>
        </p:blipFill>
        <p:spPr>
          <a:xfrm>
            <a:off x="1176891" y="1787722"/>
            <a:ext cx="9716297" cy="3993185"/>
          </a:xfrm>
          <a:prstGeom prst="rect">
            <a:avLst/>
          </a:prstGeom>
        </p:spPr>
      </p:pic>
      <p:sp>
        <p:nvSpPr>
          <p:cNvPr id="6" name="テキスト ボックス 5">
            <a:extLst>
              <a:ext uri="{FF2B5EF4-FFF2-40B4-BE49-F238E27FC236}">
                <a16:creationId xmlns:a16="http://schemas.microsoft.com/office/drawing/2014/main" id="{BCFD364D-DE88-DA45-BB21-E2B62DA09B5F}"/>
              </a:ext>
            </a:extLst>
          </p:cNvPr>
          <p:cNvSpPr txBox="1"/>
          <p:nvPr/>
        </p:nvSpPr>
        <p:spPr>
          <a:xfrm>
            <a:off x="3341914" y="728916"/>
            <a:ext cx="184731" cy="584775"/>
          </a:xfrm>
          <a:prstGeom prst="rect">
            <a:avLst/>
          </a:prstGeom>
          <a:noFill/>
        </p:spPr>
        <p:txBody>
          <a:bodyPr wrap="none" rtlCol="0" anchor="t">
            <a:spAutoFit/>
          </a:bodyPr>
          <a:lstStyle/>
          <a:p>
            <a:endParaRPr lang="ja-JP" altLang="en-US" sz="3200" dirty="0">
              <a:ea typeface="游ゴシック"/>
              <a:cs typeface="Calibri"/>
            </a:endParaRPr>
          </a:p>
        </p:txBody>
      </p:sp>
      <p:sp>
        <p:nvSpPr>
          <p:cNvPr id="3" name="吹き出し: 角を丸めた四角形 2">
            <a:extLst>
              <a:ext uri="{FF2B5EF4-FFF2-40B4-BE49-F238E27FC236}">
                <a16:creationId xmlns:a16="http://schemas.microsoft.com/office/drawing/2014/main" id="{E443E086-17FC-4817-BF2D-B19B3E5D98AA}"/>
              </a:ext>
            </a:extLst>
          </p:cNvPr>
          <p:cNvSpPr/>
          <p:nvPr/>
        </p:nvSpPr>
        <p:spPr>
          <a:xfrm>
            <a:off x="8747760" y="470916"/>
            <a:ext cx="2974848" cy="1213104"/>
          </a:xfrm>
          <a:prstGeom prst="wedgeRoundRectCallou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ja-JP" altLang="en-US" sz="2800">
                <a:ea typeface="游ゴシック"/>
                <a:cs typeface="Calibri"/>
              </a:rPr>
              <a:t>全年代で7割前後！</a:t>
            </a:r>
          </a:p>
        </p:txBody>
      </p:sp>
      <p:sp>
        <p:nvSpPr>
          <p:cNvPr id="5" name="スライド番号プレースホルダー 4">
            <a:extLst>
              <a:ext uri="{FF2B5EF4-FFF2-40B4-BE49-F238E27FC236}">
                <a16:creationId xmlns:a16="http://schemas.microsoft.com/office/drawing/2014/main" id="{DD08DA1E-B8EF-634C-AE6D-CC6F1216E2EF}"/>
              </a:ext>
            </a:extLst>
          </p:cNvPr>
          <p:cNvSpPr>
            <a:spLocks noGrp="1"/>
          </p:cNvSpPr>
          <p:nvPr>
            <p:ph type="sldNum" sz="quarter" idx="12"/>
          </p:nvPr>
        </p:nvSpPr>
        <p:spPr/>
        <p:txBody>
          <a:bodyPr/>
          <a:lstStyle/>
          <a:p>
            <a:fld id="{48F63A3B-78C7-47BE-AE5E-E10140E04643}" type="slidenum">
              <a:rPr lang="en-US" smtClean="0"/>
              <a:t>4</a:t>
            </a:fld>
            <a:endParaRPr lang="en-US" dirty="0"/>
          </a:p>
        </p:txBody>
      </p:sp>
    </p:spTree>
    <p:extLst>
      <p:ext uri="{BB962C8B-B14F-4D97-AF65-F5344CB8AC3E}">
        <p14:creationId xmlns:p14="http://schemas.microsoft.com/office/powerpoint/2010/main" val="39331750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C881D0C-B9DB-1B4A-84D4-D0C00AFD863F}"/>
              </a:ext>
            </a:extLst>
          </p:cNvPr>
          <p:cNvSpPr>
            <a:spLocks noGrp="1"/>
          </p:cNvSpPr>
          <p:nvPr>
            <p:ph type="title"/>
          </p:nvPr>
        </p:nvSpPr>
        <p:spPr>
          <a:xfrm>
            <a:off x="838200" y="365126"/>
            <a:ext cx="10515600" cy="1143164"/>
          </a:xfrm>
        </p:spPr>
        <p:txBody>
          <a:bodyPr>
            <a:normAutofit fontScale="90000"/>
          </a:bodyPr>
          <a:lstStyle/>
          <a:p>
            <a:br>
              <a:rPr kumimoji="1" lang="en-US" altLang="ja-JP" dirty="0"/>
            </a:br>
            <a:r>
              <a:rPr kumimoji="1" lang="ja-JP" altLang="en-US" b="1">
                <a:ea typeface="游ゴシック Light"/>
              </a:rPr>
              <a:t>現状分析</a:t>
            </a:r>
            <a:r>
              <a:rPr kumimoji="1" lang="ja-JP" altLang="en-US">
                <a:ea typeface="游ゴシック Light"/>
              </a:rPr>
              <a:t>　</a:t>
            </a:r>
            <a:r>
              <a:rPr lang="ja-JP" altLang="en-US" sz="3100">
                <a:ea typeface="游ゴシック Light"/>
              </a:rPr>
              <a:t>ネットショッピングを利用する理由（年代別）</a:t>
            </a:r>
            <a:br>
              <a:rPr kumimoji="1" lang="ja-JP" altLang="en-US" dirty="0"/>
            </a:br>
            <a:endParaRPr kumimoji="1" lang="ja-JP" altLang="en-US"/>
          </a:p>
        </p:txBody>
      </p:sp>
      <p:pic>
        <p:nvPicPr>
          <p:cNvPr id="6" name="コンテンツ プレースホルダー 5">
            <a:extLst>
              <a:ext uri="{FF2B5EF4-FFF2-40B4-BE49-F238E27FC236}">
                <a16:creationId xmlns:a16="http://schemas.microsoft.com/office/drawing/2014/main" id="{EF8444EB-4D97-6E42-8CF4-187D5D4BC4FF}"/>
              </a:ext>
            </a:extLst>
          </p:cNvPr>
          <p:cNvPicPr>
            <a:picLocks noGrp="1" noChangeAspect="1"/>
          </p:cNvPicPr>
          <p:nvPr>
            <p:ph idx="1"/>
          </p:nvPr>
        </p:nvPicPr>
        <p:blipFill>
          <a:blip r:embed="rId2"/>
          <a:stretch>
            <a:fillRect/>
          </a:stretch>
        </p:blipFill>
        <p:spPr>
          <a:xfrm>
            <a:off x="838200" y="1858169"/>
            <a:ext cx="5257800" cy="4330700"/>
          </a:xfrm>
          <a:prstGeom prst="rect">
            <a:avLst/>
          </a:prstGeom>
        </p:spPr>
      </p:pic>
      <p:sp>
        <p:nvSpPr>
          <p:cNvPr id="3" name="テキスト ボックス 2">
            <a:extLst>
              <a:ext uri="{FF2B5EF4-FFF2-40B4-BE49-F238E27FC236}">
                <a16:creationId xmlns:a16="http://schemas.microsoft.com/office/drawing/2014/main" id="{5A45AA60-EE15-4FD8-AD69-5EBAFBE8AB26}"/>
              </a:ext>
            </a:extLst>
          </p:cNvPr>
          <p:cNvSpPr txBox="1"/>
          <p:nvPr/>
        </p:nvSpPr>
        <p:spPr>
          <a:xfrm>
            <a:off x="6286893" y="2213908"/>
            <a:ext cx="4647414" cy="523220"/>
          </a:xfrm>
          <a:prstGeom prst="rect">
            <a:avLst/>
          </a:prstGeom>
          <a:solidFill>
            <a:schemeClr val="accent5">
              <a:lumMod val="20000"/>
              <a:lumOff val="80000"/>
            </a:schemeClr>
          </a:solidFill>
        </p:spPr>
        <p:style>
          <a:lnRef idx="3">
            <a:schemeClr val="lt1"/>
          </a:lnRef>
          <a:fillRef idx="1">
            <a:schemeClr val="accent5"/>
          </a:fillRef>
          <a:effectRef idx="1">
            <a:schemeClr val="accent5"/>
          </a:effectRef>
          <a:fontRef idx="minor">
            <a:schemeClr val="lt1"/>
          </a:fontRef>
        </p:style>
        <p:txBody>
          <a:bodyPr wrap="square" rtlCol="0">
            <a:spAutoFit/>
          </a:bodyPr>
          <a:lstStyle/>
          <a:p>
            <a:r>
              <a:rPr lang="ja-JP" altLang="en-US" sz="2800" dirty="0">
                <a:solidFill>
                  <a:schemeClr val="tx1"/>
                </a:solidFill>
              </a:rPr>
              <a:t>実</a:t>
            </a:r>
            <a:r>
              <a:rPr kumimoji="1" lang="ja-JP" altLang="en-US" sz="2800" dirty="0">
                <a:solidFill>
                  <a:schemeClr val="tx1"/>
                </a:solidFill>
              </a:rPr>
              <a:t>店舗に出向かなくてよい</a:t>
            </a:r>
            <a:endParaRPr kumimoji="1" lang="en-US" altLang="ja-JP" sz="2800" dirty="0">
              <a:solidFill>
                <a:schemeClr val="tx1"/>
              </a:solidFill>
            </a:endParaRPr>
          </a:p>
        </p:txBody>
      </p:sp>
      <p:sp>
        <p:nvSpPr>
          <p:cNvPr id="8" name="テキスト ボックス 7">
            <a:extLst>
              <a:ext uri="{FF2B5EF4-FFF2-40B4-BE49-F238E27FC236}">
                <a16:creationId xmlns:a16="http://schemas.microsoft.com/office/drawing/2014/main" id="{B69EEB86-FD58-4952-B32C-DB8412CF9231}"/>
              </a:ext>
            </a:extLst>
          </p:cNvPr>
          <p:cNvSpPr txBox="1"/>
          <p:nvPr/>
        </p:nvSpPr>
        <p:spPr>
          <a:xfrm>
            <a:off x="6286893" y="3101151"/>
            <a:ext cx="5257800" cy="523220"/>
          </a:xfrm>
          <a:prstGeom prst="rect">
            <a:avLst/>
          </a:prstGeom>
          <a:solidFill>
            <a:schemeClr val="accent5">
              <a:lumMod val="20000"/>
              <a:lumOff val="80000"/>
            </a:schemeClr>
          </a:solidFill>
        </p:spPr>
        <p:style>
          <a:lnRef idx="3">
            <a:schemeClr val="lt1"/>
          </a:lnRef>
          <a:fillRef idx="1">
            <a:schemeClr val="accent5"/>
          </a:fillRef>
          <a:effectRef idx="1">
            <a:schemeClr val="accent5"/>
          </a:effectRef>
          <a:fontRef idx="minor">
            <a:schemeClr val="lt1"/>
          </a:fontRef>
        </p:style>
        <p:txBody>
          <a:bodyPr wrap="square" rtlCol="0">
            <a:spAutoFit/>
          </a:bodyPr>
          <a:lstStyle/>
          <a:p>
            <a:r>
              <a:rPr kumimoji="1" lang="en-US" altLang="ja-JP" sz="2800" dirty="0">
                <a:solidFill>
                  <a:schemeClr val="tx1"/>
                </a:solidFill>
              </a:rPr>
              <a:t>24</a:t>
            </a:r>
            <a:r>
              <a:rPr kumimoji="1" lang="ja-JP" altLang="en-US" sz="2800" dirty="0">
                <a:solidFill>
                  <a:schemeClr val="tx1"/>
                </a:solidFill>
              </a:rPr>
              <a:t>時間いつでも買い物が出来る</a:t>
            </a:r>
            <a:endParaRPr kumimoji="1" lang="en-US" altLang="ja-JP" sz="2800" dirty="0">
              <a:solidFill>
                <a:schemeClr val="tx1"/>
              </a:solidFill>
            </a:endParaRPr>
          </a:p>
        </p:txBody>
      </p:sp>
      <p:sp>
        <p:nvSpPr>
          <p:cNvPr id="10" name="テキスト ボックス 9">
            <a:extLst>
              <a:ext uri="{FF2B5EF4-FFF2-40B4-BE49-F238E27FC236}">
                <a16:creationId xmlns:a16="http://schemas.microsoft.com/office/drawing/2014/main" id="{865A1C42-45C1-4AA9-8982-433EFED21D99}"/>
              </a:ext>
            </a:extLst>
          </p:cNvPr>
          <p:cNvSpPr txBox="1"/>
          <p:nvPr/>
        </p:nvSpPr>
        <p:spPr>
          <a:xfrm>
            <a:off x="6286893" y="4023519"/>
            <a:ext cx="3591612" cy="523220"/>
          </a:xfrm>
          <a:prstGeom prst="rect">
            <a:avLst/>
          </a:prstGeom>
          <a:solidFill>
            <a:schemeClr val="accent5">
              <a:lumMod val="20000"/>
              <a:lumOff val="80000"/>
            </a:schemeClr>
          </a:solidFill>
        </p:spPr>
        <p:style>
          <a:lnRef idx="3">
            <a:schemeClr val="lt1"/>
          </a:lnRef>
          <a:fillRef idx="1">
            <a:schemeClr val="accent5"/>
          </a:fillRef>
          <a:effectRef idx="1">
            <a:schemeClr val="accent5"/>
          </a:effectRef>
          <a:fontRef idx="minor">
            <a:schemeClr val="lt1"/>
          </a:fontRef>
        </p:style>
        <p:txBody>
          <a:bodyPr wrap="square" rtlCol="0">
            <a:spAutoFit/>
          </a:bodyPr>
          <a:lstStyle/>
          <a:p>
            <a:r>
              <a:rPr kumimoji="1" lang="ja-JP" altLang="en-US" sz="2800" dirty="0">
                <a:solidFill>
                  <a:schemeClr val="tx1"/>
                </a:solidFill>
              </a:rPr>
              <a:t>安く買い物が出来る</a:t>
            </a:r>
            <a:endParaRPr kumimoji="1" lang="en-US" altLang="ja-JP" sz="2800" dirty="0">
              <a:solidFill>
                <a:schemeClr val="tx1"/>
              </a:solidFill>
            </a:endParaRPr>
          </a:p>
        </p:txBody>
      </p:sp>
      <p:sp>
        <p:nvSpPr>
          <p:cNvPr id="11" name="テキスト ボックス 10">
            <a:extLst>
              <a:ext uri="{FF2B5EF4-FFF2-40B4-BE49-F238E27FC236}">
                <a16:creationId xmlns:a16="http://schemas.microsoft.com/office/drawing/2014/main" id="{024FE027-3AC3-44C4-BEF7-2AFEA75D5CE2}"/>
              </a:ext>
            </a:extLst>
          </p:cNvPr>
          <p:cNvSpPr txBox="1"/>
          <p:nvPr/>
        </p:nvSpPr>
        <p:spPr>
          <a:xfrm>
            <a:off x="6286893" y="4945887"/>
            <a:ext cx="2809973" cy="523220"/>
          </a:xfrm>
          <a:prstGeom prst="rect">
            <a:avLst/>
          </a:prstGeom>
          <a:solidFill>
            <a:schemeClr val="accent5">
              <a:lumMod val="20000"/>
              <a:lumOff val="80000"/>
            </a:schemeClr>
          </a:solidFill>
        </p:spPr>
        <p:style>
          <a:lnRef idx="3">
            <a:schemeClr val="lt1"/>
          </a:lnRef>
          <a:fillRef idx="1">
            <a:schemeClr val="accent5"/>
          </a:fillRef>
          <a:effectRef idx="1">
            <a:schemeClr val="accent5"/>
          </a:effectRef>
          <a:fontRef idx="minor">
            <a:schemeClr val="lt1"/>
          </a:fontRef>
        </p:style>
        <p:txBody>
          <a:bodyPr wrap="square" rtlCol="0">
            <a:spAutoFit/>
          </a:bodyPr>
          <a:lstStyle/>
          <a:p>
            <a:r>
              <a:rPr kumimoji="1" lang="ja-JP" altLang="en-US" sz="2800" dirty="0">
                <a:solidFill>
                  <a:schemeClr val="tx1"/>
                </a:solidFill>
              </a:rPr>
              <a:t>品ぞろえが豊富</a:t>
            </a:r>
            <a:endParaRPr kumimoji="1" lang="en-US" altLang="ja-JP" sz="2800" dirty="0">
              <a:solidFill>
                <a:schemeClr val="tx1"/>
              </a:solidFill>
            </a:endParaRPr>
          </a:p>
        </p:txBody>
      </p:sp>
      <p:sp>
        <p:nvSpPr>
          <p:cNvPr id="5" name="スライド番号プレースホルダー 4">
            <a:extLst>
              <a:ext uri="{FF2B5EF4-FFF2-40B4-BE49-F238E27FC236}">
                <a16:creationId xmlns:a16="http://schemas.microsoft.com/office/drawing/2014/main" id="{EE106EB2-2D4C-E34A-A376-604B9063F862}"/>
              </a:ext>
            </a:extLst>
          </p:cNvPr>
          <p:cNvSpPr>
            <a:spLocks noGrp="1"/>
          </p:cNvSpPr>
          <p:nvPr>
            <p:ph type="sldNum" sz="quarter" idx="12"/>
          </p:nvPr>
        </p:nvSpPr>
        <p:spPr/>
        <p:txBody>
          <a:bodyPr/>
          <a:lstStyle/>
          <a:p>
            <a:fld id="{48F63A3B-78C7-47BE-AE5E-E10140E04643}" type="slidenum">
              <a:rPr lang="en-US" smtClean="0"/>
              <a:t>5</a:t>
            </a:fld>
            <a:endParaRPr lang="en-US" dirty="0"/>
          </a:p>
        </p:txBody>
      </p:sp>
    </p:spTree>
    <p:extLst>
      <p:ext uri="{BB962C8B-B14F-4D97-AF65-F5344CB8AC3E}">
        <p14:creationId xmlns:p14="http://schemas.microsoft.com/office/powerpoint/2010/main" val="22988638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3B6A3E7-CF4D-486B-97FC-B9DE360736F1}"/>
              </a:ext>
            </a:extLst>
          </p:cNvPr>
          <p:cNvSpPr>
            <a:spLocks noGrp="1"/>
          </p:cNvSpPr>
          <p:nvPr>
            <p:ph type="title"/>
          </p:nvPr>
        </p:nvSpPr>
        <p:spPr>
          <a:xfrm>
            <a:off x="838200" y="365125"/>
            <a:ext cx="10515600" cy="1325563"/>
          </a:xfrm>
        </p:spPr>
        <p:txBody>
          <a:bodyPr/>
          <a:lstStyle/>
          <a:p>
            <a:r>
              <a:rPr lang="ja-JP" b="1">
                <a:ea typeface="游ゴシック Light"/>
                <a:cs typeface="Calibri Light"/>
              </a:rPr>
              <a:t>現状分析</a:t>
            </a:r>
            <a:r>
              <a:rPr lang="ja-JP">
                <a:ea typeface="游ゴシック Light"/>
                <a:cs typeface="Calibri Light"/>
              </a:rPr>
              <a:t> </a:t>
            </a:r>
            <a:r>
              <a:rPr lang="ja-JP" sz="3600">
                <a:latin typeface="Calibri"/>
                <a:ea typeface="游ゴシック Light"/>
                <a:cs typeface="Calibri"/>
              </a:rPr>
              <a:t>ネットショッピングの利用率</a:t>
            </a:r>
            <a:endParaRPr lang="ja-JP" sz="3600">
              <a:ea typeface="游ゴシック Light"/>
              <a:cs typeface="+mj-lt"/>
            </a:endParaRPr>
          </a:p>
        </p:txBody>
      </p:sp>
      <p:sp>
        <p:nvSpPr>
          <p:cNvPr id="8" name="コンテンツ プレースホルダー 7">
            <a:extLst>
              <a:ext uri="{FF2B5EF4-FFF2-40B4-BE49-F238E27FC236}">
                <a16:creationId xmlns:a16="http://schemas.microsoft.com/office/drawing/2014/main" id="{2E060A43-6FA8-4B6C-B6ED-FCA7624F7455}"/>
              </a:ext>
            </a:extLst>
          </p:cNvPr>
          <p:cNvSpPr>
            <a:spLocks noGrp="1"/>
          </p:cNvSpPr>
          <p:nvPr>
            <p:ph idx="1"/>
          </p:nvPr>
        </p:nvSpPr>
        <p:spPr>
          <a:xfrm>
            <a:off x="838200" y="1597794"/>
            <a:ext cx="10515600" cy="2022099"/>
          </a:xfrm>
        </p:spPr>
        <p:txBody>
          <a:bodyPr>
            <a:normAutofit/>
          </a:bodyPr>
          <a:lstStyle/>
          <a:p>
            <a:pPr marL="0" indent="0">
              <a:buNone/>
            </a:pPr>
            <a:r>
              <a:rPr lang="ja-JP" altLang="en-US" dirty="0"/>
              <a:t>・ネットショッピングの個人利用率は全世代で</a:t>
            </a:r>
            <a:r>
              <a:rPr lang="ja-JP" altLang="en-US" dirty="0">
                <a:solidFill>
                  <a:srgbClr val="FF0000"/>
                </a:solidFill>
              </a:rPr>
              <a:t>平均</a:t>
            </a:r>
            <a:r>
              <a:rPr lang="en-US" altLang="ja-JP" dirty="0">
                <a:solidFill>
                  <a:srgbClr val="FF0000"/>
                </a:solidFill>
              </a:rPr>
              <a:t>7</a:t>
            </a:r>
            <a:r>
              <a:rPr lang="ja-JP" altLang="en-US" dirty="0">
                <a:solidFill>
                  <a:srgbClr val="FF0000"/>
                </a:solidFill>
              </a:rPr>
              <a:t>割超</a:t>
            </a:r>
            <a:endParaRPr lang="en-US" altLang="ja-JP" dirty="0">
              <a:solidFill>
                <a:srgbClr val="FF0000"/>
              </a:solidFill>
            </a:endParaRPr>
          </a:p>
          <a:p>
            <a:pPr marL="0" indent="0">
              <a:buNone/>
            </a:pPr>
            <a:r>
              <a:rPr lang="ja-JP" altLang="en-US" dirty="0"/>
              <a:t>・シニア層のインターネット利用者が他の年代に比べて</a:t>
            </a:r>
            <a:endParaRPr lang="en-US" altLang="ja-JP" dirty="0"/>
          </a:p>
          <a:p>
            <a:pPr marL="0" indent="0">
              <a:buNone/>
            </a:pPr>
            <a:r>
              <a:rPr lang="ja-JP" altLang="en-US" dirty="0"/>
              <a:t>　ネットショッピング利用に</a:t>
            </a:r>
            <a:r>
              <a:rPr lang="ja-JP" altLang="en-US" dirty="0">
                <a:solidFill>
                  <a:srgbClr val="FF0000"/>
                </a:solidFill>
              </a:rPr>
              <a:t>消極的という結果は見られない</a:t>
            </a:r>
            <a:r>
              <a:rPr lang="ja-JP" altLang="en-US" dirty="0"/>
              <a:t> </a:t>
            </a:r>
            <a:endParaRPr lang="en-US" altLang="ja-JP" dirty="0"/>
          </a:p>
          <a:p>
            <a:pPr marL="0" indent="0">
              <a:buNone/>
            </a:pPr>
            <a:r>
              <a:rPr lang="ja-JP" altLang="en-US" dirty="0"/>
              <a:t>　</a:t>
            </a:r>
            <a:r>
              <a:rPr lang="en-US" altLang="ja-JP" dirty="0"/>
              <a:t>(</a:t>
            </a:r>
            <a:r>
              <a:rPr lang="ja-JP" altLang="en-US" dirty="0"/>
              <a:t>インターネット利用者に限定する限り</a:t>
            </a:r>
            <a:r>
              <a:rPr lang="en-US" altLang="ja-JP" dirty="0"/>
              <a:t>)</a:t>
            </a:r>
            <a:endParaRPr lang="ja-JP" altLang="en-US" dirty="0"/>
          </a:p>
        </p:txBody>
      </p:sp>
      <p:sp>
        <p:nvSpPr>
          <p:cNvPr id="9" name="矢印: 下 8">
            <a:extLst>
              <a:ext uri="{FF2B5EF4-FFF2-40B4-BE49-F238E27FC236}">
                <a16:creationId xmlns:a16="http://schemas.microsoft.com/office/drawing/2014/main" id="{76BF89D7-FDD3-4233-95CA-E7F0C9F8E92F}"/>
              </a:ext>
            </a:extLst>
          </p:cNvPr>
          <p:cNvSpPr/>
          <p:nvPr/>
        </p:nvSpPr>
        <p:spPr>
          <a:xfrm>
            <a:off x="5646655" y="3754830"/>
            <a:ext cx="898689" cy="857839"/>
          </a:xfrm>
          <a:prstGeom prst="downArrow">
            <a:avLst/>
          </a:prstGeom>
        </p:spPr>
        <p:style>
          <a:lnRef idx="3">
            <a:schemeClr val="lt1"/>
          </a:lnRef>
          <a:fillRef idx="1">
            <a:schemeClr val="accent5"/>
          </a:fillRef>
          <a:effectRef idx="1">
            <a:schemeClr val="accent5"/>
          </a:effectRef>
          <a:fontRef idx="minor">
            <a:schemeClr val="lt1"/>
          </a:fontRef>
        </p:style>
        <p:txBody>
          <a:bodyPr rtlCol="0" anchor="ctr"/>
          <a:lstStyle/>
          <a:p>
            <a:pPr algn="ctr"/>
            <a:endParaRPr kumimoji="1" lang="ja-JP" altLang="en-US"/>
          </a:p>
        </p:txBody>
      </p:sp>
      <p:sp>
        <p:nvSpPr>
          <p:cNvPr id="10" name="テキスト ボックス 9">
            <a:extLst>
              <a:ext uri="{FF2B5EF4-FFF2-40B4-BE49-F238E27FC236}">
                <a16:creationId xmlns:a16="http://schemas.microsoft.com/office/drawing/2014/main" id="{A440621C-ECE1-42DF-83F9-3A42ACC1237C}"/>
              </a:ext>
            </a:extLst>
          </p:cNvPr>
          <p:cNvSpPr txBox="1"/>
          <p:nvPr/>
        </p:nvSpPr>
        <p:spPr>
          <a:xfrm>
            <a:off x="1505145" y="4949073"/>
            <a:ext cx="9181707" cy="954107"/>
          </a:xfrm>
          <a:prstGeom prst="rect">
            <a:avLst/>
          </a:prstGeom>
          <a:solidFill>
            <a:schemeClr val="accent5">
              <a:lumMod val="20000"/>
              <a:lumOff val="80000"/>
            </a:schemeClr>
          </a:solidFill>
        </p:spPr>
        <p:style>
          <a:lnRef idx="3">
            <a:schemeClr val="lt1"/>
          </a:lnRef>
          <a:fillRef idx="1">
            <a:schemeClr val="accent5"/>
          </a:fillRef>
          <a:effectRef idx="1">
            <a:schemeClr val="accent5"/>
          </a:effectRef>
          <a:fontRef idx="minor">
            <a:schemeClr val="lt1"/>
          </a:fontRef>
        </p:style>
        <p:txBody>
          <a:bodyPr wrap="square" rtlCol="0">
            <a:spAutoFit/>
          </a:bodyPr>
          <a:lstStyle/>
          <a:p>
            <a:r>
              <a:rPr kumimoji="1" lang="ja-JP" altLang="en-US" sz="2800" dirty="0">
                <a:solidFill>
                  <a:schemeClr val="tx1"/>
                </a:solidFill>
              </a:rPr>
              <a:t>インターネット利用者に限定すると全世代に共通してネットショッピングは普及しているといえる</a:t>
            </a:r>
          </a:p>
        </p:txBody>
      </p:sp>
      <p:sp>
        <p:nvSpPr>
          <p:cNvPr id="3" name="スライド番号プレースホルダー 2">
            <a:extLst>
              <a:ext uri="{FF2B5EF4-FFF2-40B4-BE49-F238E27FC236}">
                <a16:creationId xmlns:a16="http://schemas.microsoft.com/office/drawing/2014/main" id="{0C4F5794-B870-D44C-9267-D98BBF359674}"/>
              </a:ext>
            </a:extLst>
          </p:cNvPr>
          <p:cNvSpPr>
            <a:spLocks noGrp="1"/>
          </p:cNvSpPr>
          <p:nvPr>
            <p:ph type="sldNum" sz="quarter" idx="12"/>
          </p:nvPr>
        </p:nvSpPr>
        <p:spPr/>
        <p:txBody>
          <a:bodyPr/>
          <a:lstStyle/>
          <a:p>
            <a:fld id="{48F63A3B-78C7-47BE-AE5E-E10140E04643}" type="slidenum">
              <a:rPr lang="en-US" smtClean="0"/>
              <a:t>6</a:t>
            </a:fld>
            <a:endParaRPr lang="en-US" dirty="0"/>
          </a:p>
        </p:txBody>
      </p:sp>
    </p:spTree>
    <p:extLst>
      <p:ext uri="{BB962C8B-B14F-4D97-AF65-F5344CB8AC3E}">
        <p14:creationId xmlns:p14="http://schemas.microsoft.com/office/powerpoint/2010/main" val="29350293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02EE056-4E76-B54C-B260-3E148C4A651A}"/>
              </a:ext>
            </a:extLst>
          </p:cNvPr>
          <p:cNvSpPr>
            <a:spLocks noGrp="1"/>
          </p:cNvSpPr>
          <p:nvPr>
            <p:ph type="title"/>
          </p:nvPr>
        </p:nvSpPr>
        <p:spPr/>
        <p:txBody>
          <a:bodyPr>
            <a:normAutofit fontScale="90000"/>
          </a:bodyPr>
          <a:lstStyle/>
          <a:p>
            <a:br>
              <a:rPr kumimoji="1" lang="en-US" altLang="ja-JP" dirty="0"/>
            </a:br>
            <a:r>
              <a:rPr kumimoji="1" lang="ja-JP" altLang="en-US" b="1">
                <a:ea typeface="游ゴシック Light"/>
              </a:rPr>
              <a:t>現状分析</a:t>
            </a:r>
            <a:r>
              <a:rPr kumimoji="1" lang="ja-JP" altLang="en-US">
                <a:ea typeface="游ゴシック Light"/>
              </a:rPr>
              <a:t> </a:t>
            </a:r>
            <a:r>
              <a:rPr lang="ja-JP" altLang="en-US" sz="3100">
                <a:ea typeface="游ゴシック Light"/>
              </a:rPr>
              <a:t>ネットショッピングを利用しない理由（年代別）</a:t>
            </a:r>
            <a:br>
              <a:rPr kumimoji="1" lang="ja-JP" altLang="en-US" sz="3100" dirty="0"/>
            </a:br>
            <a:endParaRPr kumimoji="1" lang="ja-JP" altLang="en-US" sz="3100" dirty="0"/>
          </a:p>
        </p:txBody>
      </p:sp>
      <p:pic>
        <p:nvPicPr>
          <p:cNvPr id="6" name="コンテンツ プレースホルダー 5">
            <a:extLst>
              <a:ext uri="{FF2B5EF4-FFF2-40B4-BE49-F238E27FC236}">
                <a16:creationId xmlns:a16="http://schemas.microsoft.com/office/drawing/2014/main" id="{89529251-2F46-4A45-89C9-0812D24600EB}"/>
              </a:ext>
            </a:extLst>
          </p:cNvPr>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838199" y="2114550"/>
            <a:ext cx="4403104" cy="4084638"/>
          </a:xfrm>
          <a:prstGeom prst="rect">
            <a:avLst/>
          </a:prstGeom>
        </p:spPr>
      </p:pic>
      <p:sp>
        <p:nvSpPr>
          <p:cNvPr id="7" name="テキスト ボックス 6">
            <a:extLst>
              <a:ext uri="{FF2B5EF4-FFF2-40B4-BE49-F238E27FC236}">
                <a16:creationId xmlns:a16="http://schemas.microsoft.com/office/drawing/2014/main" id="{1E8D81D8-7544-41A2-A3D7-924D5504B2FE}"/>
              </a:ext>
            </a:extLst>
          </p:cNvPr>
          <p:cNvSpPr txBox="1"/>
          <p:nvPr/>
        </p:nvSpPr>
        <p:spPr>
          <a:xfrm>
            <a:off x="5492685" y="2622550"/>
            <a:ext cx="5979736" cy="553998"/>
          </a:xfrm>
          <a:prstGeom prst="rect">
            <a:avLst/>
          </a:prstGeom>
          <a:solidFill>
            <a:schemeClr val="accent5">
              <a:lumMod val="20000"/>
              <a:lumOff val="80000"/>
            </a:schemeClr>
          </a:solidFill>
        </p:spPr>
        <p:style>
          <a:lnRef idx="3">
            <a:schemeClr val="lt1"/>
          </a:lnRef>
          <a:fillRef idx="1">
            <a:schemeClr val="accent5"/>
          </a:fillRef>
          <a:effectRef idx="1">
            <a:schemeClr val="accent5"/>
          </a:effectRef>
          <a:fontRef idx="minor">
            <a:schemeClr val="lt1"/>
          </a:fontRef>
        </p:style>
        <p:txBody>
          <a:bodyPr wrap="square" rtlCol="0">
            <a:spAutoFit/>
          </a:bodyPr>
          <a:lstStyle/>
          <a:p>
            <a:r>
              <a:rPr kumimoji="1" lang="ja-JP" altLang="en-US" sz="3000" dirty="0">
                <a:solidFill>
                  <a:schemeClr val="tx1"/>
                </a:solidFill>
              </a:rPr>
              <a:t>決済手段のセキュリティへの不安</a:t>
            </a:r>
            <a:endParaRPr kumimoji="1" lang="en-US" altLang="ja-JP" sz="3000" dirty="0">
              <a:solidFill>
                <a:schemeClr val="tx1"/>
              </a:solidFill>
            </a:endParaRPr>
          </a:p>
        </p:txBody>
      </p:sp>
      <p:sp>
        <p:nvSpPr>
          <p:cNvPr id="8" name="テキスト ボックス 7">
            <a:extLst>
              <a:ext uri="{FF2B5EF4-FFF2-40B4-BE49-F238E27FC236}">
                <a16:creationId xmlns:a16="http://schemas.microsoft.com/office/drawing/2014/main" id="{DC743258-FF8B-4A8C-8B28-D720661EDC94}"/>
              </a:ext>
            </a:extLst>
          </p:cNvPr>
          <p:cNvSpPr txBox="1"/>
          <p:nvPr/>
        </p:nvSpPr>
        <p:spPr>
          <a:xfrm>
            <a:off x="5492685" y="3681452"/>
            <a:ext cx="6403942" cy="553998"/>
          </a:xfrm>
          <a:prstGeom prst="rect">
            <a:avLst/>
          </a:prstGeom>
          <a:solidFill>
            <a:schemeClr val="accent5">
              <a:lumMod val="20000"/>
              <a:lumOff val="80000"/>
            </a:schemeClr>
          </a:solidFill>
        </p:spPr>
        <p:style>
          <a:lnRef idx="3">
            <a:schemeClr val="lt1"/>
          </a:lnRef>
          <a:fillRef idx="1">
            <a:schemeClr val="accent5"/>
          </a:fillRef>
          <a:effectRef idx="1">
            <a:schemeClr val="accent5"/>
          </a:effectRef>
          <a:fontRef idx="minor">
            <a:schemeClr val="lt1"/>
          </a:fontRef>
        </p:style>
        <p:txBody>
          <a:bodyPr wrap="square" rtlCol="0">
            <a:spAutoFit/>
          </a:bodyPr>
          <a:lstStyle/>
          <a:p>
            <a:r>
              <a:rPr kumimoji="1" lang="ja-JP" altLang="en-US" sz="3000" dirty="0">
                <a:solidFill>
                  <a:schemeClr val="tx1"/>
                </a:solidFill>
              </a:rPr>
              <a:t>ネットショッピング事業者への不安</a:t>
            </a:r>
            <a:endParaRPr kumimoji="1" lang="en-US" altLang="ja-JP" sz="3000" dirty="0">
              <a:solidFill>
                <a:schemeClr val="tx1"/>
              </a:solidFill>
            </a:endParaRPr>
          </a:p>
        </p:txBody>
      </p:sp>
      <p:sp>
        <p:nvSpPr>
          <p:cNvPr id="10" name="テキスト ボックス 9">
            <a:extLst>
              <a:ext uri="{FF2B5EF4-FFF2-40B4-BE49-F238E27FC236}">
                <a16:creationId xmlns:a16="http://schemas.microsoft.com/office/drawing/2014/main" id="{88F2E267-3F40-4938-A75B-2F59368C77D6}"/>
              </a:ext>
            </a:extLst>
          </p:cNvPr>
          <p:cNvSpPr txBox="1"/>
          <p:nvPr/>
        </p:nvSpPr>
        <p:spPr>
          <a:xfrm>
            <a:off x="5492685" y="4720153"/>
            <a:ext cx="4114800" cy="553998"/>
          </a:xfrm>
          <a:prstGeom prst="rect">
            <a:avLst/>
          </a:prstGeom>
          <a:solidFill>
            <a:schemeClr val="accent5">
              <a:lumMod val="20000"/>
              <a:lumOff val="80000"/>
            </a:schemeClr>
          </a:solidFill>
        </p:spPr>
        <p:style>
          <a:lnRef idx="3">
            <a:schemeClr val="lt1"/>
          </a:lnRef>
          <a:fillRef idx="1">
            <a:schemeClr val="accent5"/>
          </a:fillRef>
          <a:effectRef idx="1">
            <a:schemeClr val="accent5"/>
          </a:effectRef>
          <a:fontRef idx="minor">
            <a:schemeClr val="lt1"/>
          </a:fontRef>
        </p:style>
        <p:txBody>
          <a:bodyPr wrap="square" rtlCol="0">
            <a:spAutoFit/>
          </a:bodyPr>
          <a:lstStyle/>
          <a:p>
            <a:r>
              <a:rPr kumimoji="1" lang="ja-JP" altLang="en-US" sz="3000" dirty="0">
                <a:solidFill>
                  <a:schemeClr val="tx1"/>
                </a:solidFill>
              </a:rPr>
              <a:t>商品に実際に触れたい</a:t>
            </a:r>
            <a:endParaRPr kumimoji="1" lang="en-US" altLang="ja-JP" sz="3000" dirty="0">
              <a:solidFill>
                <a:schemeClr val="tx1"/>
              </a:solidFill>
            </a:endParaRPr>
          </a:p>
        </p:txBody>
      </p:sp>
      <p:sp>
        <p:nvSpPr>
          <p:cNvPr id="3" name="スライド番号プレースホルダー 2">
            <a:extLst>
              <a:ext uri="{FF2B5EF4-FFF2-40B4-BE49-F238E27FC236}">
                <a16:creationId xmlns:a16="http://schemas.microsoft.com/office/drawing/2014/main" id="{FA41DBF6-64A2-5842-BA0C-4CD96144A235}"/>
              </a:ext>
            </a:extLst>
          </p:cNvPr>
          <p:cNvSpPr>
            <a:spLocks noGrp="1"/>
          </p:cNvSpPr>
          <p:nvPr>
            <p:ph type="sldNum" sz="quarter" idx="12"/>
          </p:nvPr>
        </p:nvSpPr>
        <p:spPr/>
        <p:txBody>
          <a:bodyPr/>
          <a:lstStyle/>
          <a:p>
            <a:fld id="{48F63A3B-78C7-47BE-AE5E-E10140E04643}" type="slidenum">
              <a:rPr lang="en-US" smtClean="0"/>
              <a:t>7</a:t>
            </a:fld>
            <a:endParaRPr lang="en-US" dirty="0"/>
          </a:p>
        </p:txBody>
      </p:sp>
    </p:spTree>
    <p:extLst>
      <p:ext uri="{BB962C8B-B14F-4D97-AF65-F5344CB8AC3E}">
        <p14:creationId xmlns:p14="http://schemas.microsoft.com/office/powerpoint/2010/main" val="42563787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69D6299-A652-46C1-B5F1-C23982CADC25}"/>
              </a:ext>
            </a:extLst>
          </p:cNvPr>
          <p:cNvSpPr>
            <a:spLocks noGrp="1"/>
          </p:cNvSpPr>
          <p:nvPr>
            <p:ph type="title"/>
          </p:nvPr>
        </p:nvSpPr>
        <p:spPr>
          <a:xfrm>
            <a:off x="533400" y="403889"/>
            <a:ext cx="10515600" cy="1325563"/>
          </a:xfrm>
        </p:spPr>
        <p:txBody>
          <a:bodyPr/>
          <a:lstStyle/>
          <a:p>
            <a:r>
              <a:rPr kumimoji="1" lang="ja-JP" altLang="en-US" b="1">
                <a:ea typeface="游ゴシック Light"/>
              </a:rPr>
              <a:t>現状分析</a:t>
            </a:r>
            <a:r>
              <a:rPr kumimoji="1" lang="ja-JP" altLang="en-US">
                <a:ea typeface="游ゴシック Light"/>
              </a:rPr>
              <a:t>　</a:t>
            </a:r>
            <a:r>
              <a:rPr kumimoji="1" lang="ja-JP" altLang="en-US" sz="3200">
                <a:ea typeface="游ゴシック Light"/>
              </a:rPr>
              <a:t>小売業界の店舗数減少</a:t>
            </a:r>
            <a:endParaRPr kumimoji="1" lang="ja-JP" altLang="en-US">
              <a:ea typeface="游ゴシック Light"/>
            </a:endParaRPr>
          </a:p>
        </p:txBody>
      </p:sp>
      <p:graphicFrame>
        <p:nvGraphicFramePr>
          <p:cNvPr id="5" name="コンテンツ プレースホルダー 4">
            <a:extLst>
              <a:ext uri="{FF2B5EF4-FFF2-40B4-BE49-F238E27FC236}">
                <a16:creationId xmlns:a16="http://schemas.microsoft.com/office/drawing/2014/main" id="{D7DCB6A2-F76C-4303-92A0-477C3B73D40A}"/>
              </a:ext>
            </a:extLst>
          </p:cNvPr>
          <p:cNvGraphicFramePr>
            <a:graphicFrameLocks noGrp="1"/>
          </p:cNvGraphicFramePr>
          <p:nvPr>
            <p:ph idx="1"/>
            <p:extLst>
              <p:ext uri="{D42A27DB-BD31-4B8C-83A1-F6EECF244321}">
                <p14:modId xmlns:p14="http://schemas.microsoft.com/office/powerpoint/2010/main" val="2975251154"/>
              </p:ext>
            </p:extLst>
          </p:nvPr>
        </p:nvGraphicFramePr>
        <p:xfrm>
          <a:off x="1071032" y="1669298"/>
          <a:ext cx="10049933" cy="42712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テキスト ボックス 5">
            <a:extLst>
              <a:ext uri="{FF2B5EF4-FFF2-40B4-BE49-F238E27FC236}">
                <a16:creationId xmlns:a16="http://schemas.microsoft.com/office/drawing/2014/main" id="{7A561C93-B26B-4FBE-9314-D8AFDB59CCE9}"/>
              </a:ext>
            </a:extLst>
          </p:cNvPr>
          <p:cNvSpPr txBox="1"/>
          <p:nvPr/>
        </p:nvSpPr>
        <p:spPr>
          <a:xfrm>
            <a:off x="7995558" y="5741472"/>
            <a:ext cx="4196442" cy="369332"/>
          </a:xfrm>
          <a:prstGeom prst="rect">
            <a:avLst/>
          </a:prstGeom>
          <a:noFill/>
        </p:spPr>
        <p:txBody>
          <a:bodyPr wrap="square" rtlCol="0">
            <a:spAutoFit/>
          </a:bodyPr>
          <a:lstStyle/>
          <a:p>
            <a:r>
              <a:rPr kumimoji="1" lang="en-US" altLang="ja-JP" dirty="0"/>
              <a:t>2019</a:t>
            </a:r>
            <a:r>
              <a:rPr kumimoji="1" lang="ja-JP" altLang="en-US" dirty="0"/>
              <a:t>年</a:t>
            </a:r>
            <a:r>
              <a:rPr kumimoji="1" lang="en-US" altLang="ja-JP" dirty="0"/>
              <a:t>4</a:t>
            </a:r>
            <a:r>
              <a:rPr lang="ja-JP" altLang="en-US" dirty="0"/>
              <a:t>～</a:t>
            </a:r>
            <a:r>
              <a:rPr lang="en-US" altLang="ja-JP" dirty="0"/>
              <a:t>5</a:t>
            </a:r>
            <a:r>
              <a:rPr lang="ja-JP" altLang="en-US" dirty="0"/>
              <a:t>月店舗数</a:t>
            </a:r>
            <a:r>
              <a:rPr lang="en-US" altLang="ja-JP" dirty="0"/>
              <a:t>(2018</a:t>
            </a:r>
            <a:r>
              <a:rPr lang="ja-JP" altLang="en-US" dirty="0"/>
              <a:t>年末比</a:t>
            </a:r>
            <a:r>
              <a:rPr lang="en-US" altLang="ja-JP" dirty="0"/>
              <a:t>)</a:t>
            </a:r>
            <a:endParaRPr kumimoji="1" lang="ja-JP" altLang="en-US" dirty="0"/>
          </a:p>
        </p:txBody>
      </p:sp>
      <p:sp>
        <p:nvSpPr>
          <p:cNvPr id="3" name="スライド番号プレースホルダー 2">
            <a:extLst>
              <a:ext uri="{FF2B5EF4-FFF2-40B4-BE49-F238E27FC236}">
                <a16:creationId xmlns:a16="http://schemas.microsoft.com/office/drawing/2014/main" id="{EB8C0A27-7ABF-2043-99A5-F05B237F2A00}"/>
              </a:ext>
            </a:extLst>
          </p:cNvPr>
          <p:cNvSpPr>
            <a:spLocks noGrp="1"/>
          </p:cNvSpPr>
          <p:nvPr>
            <p:ph type="sldNum" sz="quarter" idx="12"/>
          </p:nvPr>
        </p:nvSpPr>
        <p:spPr/>
        <p:txBody>
          <a:bodyPr/>
          <a:lstStyle/>
          <a:p>
            <a:fld id="{48F63A3B-78C7-47BE-AE5E-E10140E04643}" type="slidenum">
              <a:rPr lang="en-US" smtClean="0"/>
              <a:t>8</a:t>
            </a:fld>
            <a:endParaRPr lang="en-US" dirty="0"/>
          </a:p>
        </p:txBody>
      </p:sp>
    </p:spTree>
    <p:extLst>
      <p:ext uri="{BB962C8B-B14F-4D97-AF65-F5344CB8AC3E}">
        <p14:creationId xmlns:p14="http://schemas.microsoft.com/office/powerpoint/2010/main" val="14030192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EAE98A93-B7EF-4A19-936E-95CF83E6CC42}"/>
              </a:ext>
            </a:extLst>
          </p:cNvPr>
          <p:cNvSpPr>
            <a:spLocks noGrp="1"/>
          </p:cNvSpPr>
          <p:nvPr>
            <p:ph idx="1"/>
          </p:nvPr>
        </p:nvSpPr>
        <p:spPr>
          <a:xfrm>
            <a:off x="838199" y="1708845"/>
            <a:ext cx="10515600" cy="4351338"/>
          </a:xfrm>
        </p:spPr>
        <p:txBody>
          <a:bodyPr>
            <a:normAutofit/>
          </a:bodyPr>
          <a:lstStyle/>
          <a:p>
            <a:r>
              <a:rPr kumimoji="1" lang="ja-JP" altLang="en-US" sz="3200" u="sng" dirty="0"/>
              <a:t>小売店減少の要因</a:t>
            </a:r>
          </a:p>
        </p:txBody>
      </p:sp>
      <p:sp>
        <p:nvSpPr>
          <p:cNvPr id="5" name="タイトル 1">
            <a:extLst>
              <a:ext uri="{FF2B5EF4-FFF2-40B4-BE49-F238E27FC236}">
                <a16:creationId xmlns:a16="http://schemas.microsoft.com/office/drawing/2014/main" id="{01757979-DC1A-4506-8FDF-3EA9249C7860}"/>
              </a:ext>
            </a:extLst>
          </p:cNvPr>
          <p:cNvSpPr>
            <a:spLocks noGrp="1"/>
          </p:cNvSpPr>
          <p:nvPr>
            <p:ph type="title"/>
          </p:nvPr>
        </p:nvSpPr>
        <p:spPr>
          <a:xfrm>
            <a:off x="838200" y="365125"/>
            <a:ext cx="10515600" cy="1325563"/>
          </a:xfrm>
        </p:spPr>
        <p:txBody>
          <a:bodyPr/>
          <a:lstStyle/>
          <a:p>
            <a:r>
              <a:rPr kumimoji="1" lang="ja-JP" altLang="en-US" b="1">
                <a:ea typeface="游ゴシック Light"/>
              </a:rPr>
              <a:t>現状分析</a:t>
            </a:r>
            <a:r>
              <a:rPr kumimoji="1" lang="ja-JP" altLang="en-US">
                <a:ea typeface="游ゴシック Light"/>
              </a:rPr>
              <a:t>　</a:t>
            </a:r>
            <a:r>
              <a:rPr kumimoji="1" lang="ja-JP" altLang="en-US" sz="3200">
                <a:ea typeface="游ゴシック Light"/>
              </a:rPr>
              <a:t>小売業界の店舗数減少</a:t>
            </a:r>
            <a:endParaRPr lang="ja-JP" altLang="en-US">
              <a:ea typeface="游ゴシック Light" panose="020B0300000000000000" pitchFamily="34" charset="-128"/>
              <a:cs typeface="Calibri Light" panose="020F0302020204030204"/>
            </a:endParaRPr>
          </a:p>
        </p:txBody>
      </p:sp>
      <p:sp>
        <p:nvSpPr>
          <p:cNvPr id="6" name="テキスト ボックス 5">
            <a:extLst>
              <a:ext uri="{FF2B5EF4-FFF2-40B4-BE49-F238E27FC236}">
                <a16:creationId xmlns:a16="http://schemas.microsoft.com/office/drawing/2014/main" id="{27FB8A3C-90CE-43B6-B9B2-95917223A36F}"/>
              </a:ext>
            </a:extLst>
          </p:cNvPr>
          <p:cNvSpPr txBox="1"/>
          <p:nvPr/>
        </p:nvSpPr>
        <p:spPr>
          <a:xfrm>
            <a:off x="1105293" y="3743772"/>
            <a:ext cx="2543840" cy="646331"/>
          </a:xfrm>
          <a:prstGeom prst="rect">
            <a:avLst/>
          </a:prstGeom>
          <a:solidFill>
            <a:schemeClr val="accent5">
              <a:lumMod val="20000"/>
              <a:lumOff val="80000"/>
            </a:schemeClr>
          </a:solidFill>
        </p:spPr>
        <p:style>
          <a:lnRef idx="3">
            <a:schemeClr val="lt1"/>
          </a:lnRef>
          <a:fillRef idx="1">
            <a:schemeClr val="accent5"/>
          </a:fillRef>
          <a:effectRef idx="1">
            <a:schemeClr val="accent5"/>
          </a:effectRef>
          <a:fontRef idx="minor">
            <a:schemeClr val="lt1"/>
          </a:fontRef>
        </p:style>
        <p:txBody>
          <a:bodyPr wrap="square" rtlCol="0">
            <a:spAutoFit/>
          </a:bodyPr>
          <a:lstStyle/>
          <a:p>
            <a:r>
              <a:rPr kumimoji="1" lang="ja-JP" altLang="en-US" sz="3600" dirty="0">
                <a:solidFill>
                  <a:schemeClr val="tx1"/>
                </a:solidFill>
              </a:rPr>
              <a:t>働き手不足</a:t>
            </a:r>
            <a:endParaRPr kumimoji="1" lang="en-US" altLang="ja-JP" sz="3600" dirty="0">
              <a:solidFill>
                <a:schemeClr val="tx1"/>
              </a:solidFill>
            </a:endParaRPr>
          </a:p>
        </p:txBody>
      </p:sp>
      <p:sp>
        <p:nvSpPr>
          <p:cNvPr id="8" name="テキスト ボックス 7">
            <a:extLst>
              <a:ext uri="{FF2B5EF4-FFF2-40B4-BE49-F238E27FC236}">
                <a16:creationId xmlns:a16="http://schemas.microsoft.com/office/drawing/2014/main" id="{9F05C8C7-5C7D-46C2-B08D-CCAFC9CACD25}"/>
              </a:ext>
            </a:extLst>
          </p:cNvPr>
          <p:cNvSpPr txBox="1"/>
          <p:nvPr/>
        </p:nvSpPr>
        <p:spPr>
          <a:xfrm>
            <a:off x="1105293" y="2781579"/>
            <a:ext cx="4465774" cy="584775"/>
          </a:xfrm>
          <a:prstGeom prst="rect">
            <a:avLst/>
          </a:prstGeom>
          <a:solidFill>
            <a:schemeClr val="accent5">
              <a:lumMod val="20000"/>
              <a:lumOff val="80000"/>
            </a:schemeClr>
          </a:solidFill>
        </p:spPr>
        <p:style>
          <a:lnRef idx="3">
            <a:schemeClr val="lt1"/>
          </a:lnRef>
          <a:fillRef idx="1">
            <a:schemeClr val="accent5"/>
          </a:fillRef>
          <a:effectRef idx="1">
            <a:schemeClr val="accent5"/>
          </a:effectRef>
          <a:fontRef idx="minor">
            <a:schemeClr val="lt1"/>
          </a:fontRef>
        </p:style>
        <p:txBody>
          <a:bodyPr wrap="square" rtlCol="0">
            <a:spAutoFit/>
          </a:bodyPr>
          <a:lstStyle/>
          <a:p>
            <a:r>
              <a:rPr kumimoji="1" lang="ja-JP" altLang="en-US" sz="3200" dirty="0">
                <a:solidFill>
                  <a:schemeClr val="tx1"/>
                </a:solidFill>
              </a:rPr>
              <a:t>人口減少に伴う需要減</a:t>
            </a:r>
            <a:endParaRPr kumimoji="1" lang="en-US" altLang="ja-JP" sz="3200" dirty="0">
              <a:solidFill>
                <a:schemeClr val="tx1"/>
              </a:solidFill>
            </a:endParaRPr>
          </a:p>
        </p:txBody>
      </p:sp>
      <p:sp>
        <p:nvSpPr>
          <p:cNvPr id="9" name="テキスト ボックス 8">
            <a:extLst>
              <a:ext uri="{FF2B5EF4-FFF2-40B4-BE49-F238E27FC236}">
                <a16:creationId xmlns:a16="http://schemas.microsoft.com/office/drawing/2014/main" id="{950041F9-CDB2-4142-9646-2E4A6BF0097E}"/>
              </a:ext>
            </a:extLst>
          </p:cNvPr>
          <p:cNvSpPr txBox="1"/>
          <p:nvPr/>
        </p:nvSpPr>
        <p:spPr>
          <a:xfrm>
            <a:off x="1105293" y="4703379"/>
            <a:ext cx="3451693" cy="646331"/>
          </a:xfrm>
          <a:prstGeom prst="rect">
            <a:avLst/>
          </a:prstGeom>
          <a:solidFill>
            <a:schemeClr val="accent5">
              <a:lumMod val="20000"/>
              <a:lumOff val="80000"/>
            </a:schemeClr>
          </a:solidFill>
        </p:spPr>
        <p:style>
          <a:lnRef idx="3">
            <a:schemeClr val="lt1"/>
          </a:lnRef>
          <a:fillRef idx="1">
            <a:schemeClr val="accent5"/>
          </a:fillRef>
          <a:effectRef idx="1">
            <a:schemeClr val="accent5"/>
          </a:effectRef>
          <a:fontRef idx="minor">
            <a:schemeClr val="lt1"/>
          </a:fontRef>
        </p:style>
        <p:txBody>
          <a:bodyPr wrap="square" rtlCol="0">
            <a:spAutoFit/>
          </a:bodyPr>
          <a:lstStyle/>
          <a:p>
            <a:r>
              <a:rPr kumimoji="1" lang="en-US" altLang="ja-JP" sz="3600" dirty="0">
                <a:solidFill>
                  <a:schemeClr val="tx1"/>
                </a:solidFill>
              </a:rPr>
              <a:t>EC</a:t>
            </a:r>
            <a:r>
              <a:rPr kumimoji="1" lang="ja-JP" altLang="en-US" sz="3600" dirty="0">
                <a:solidFill>
                  <a:schemeClr val="tx1"/>
                </a:solidFill>
              </a:rPr>
              <a:t>の急速な普及</a:t>
            </a:r>
            <a:endParaRPr kumimoji="1" lang="en-US" altLang="ja-JP" sz="3600" dirty="0">
              <a:solidFill>
                <a:schemeClr val="tx1"/>
              </a:solidFill>
            </a:endParaRPr>
          </a:p>
        </p:txBody>
      </p:sp>
      <p:sp>
        <p:nvSpPr>
          <p:cNvPr id="2" name="スライド番号プレースホルダー 1">
            <a:extLst>
              <a:ext uri="{FF2B5EF4-FFF2-40B4-BE49-F238E27FC236}">
                <a16:creationId xmlns:a16="http://schemas.microsoft.com/office/drawing/2014/main" id="{C514FCF0-4449-654B-87F0-3D052A190809}"/>
              </a:ext>
            </a:extLst>
          </p:cNvPr>
          <p:cNvSpPr>
            <a:spLocks noGrp="1"/>
          </p:cNvSpPr>
          <p:nvPr>
            <p:ph type="sldNum" sz="quarter" idx="12"/>
          </p:nvPr>
        </p:nvSpPr>
        <p:spPr/>
        <p:txBody>
          <a:bodyPr/>
          <a:lstStyle/>
          <a:p>
            <a:fld id="{48F63A3B-78C7-47BE-AE5E-E10140E04643}" type="slidenum">
              <a:rPr lang="en-US" smtClean="0"/>
              <a:t>9</a:t>
            </a:fld>
            <a:endParaRPr lang="en-US" dirty="0"/>
          </a:p>
        </p:txBody>
      </p:sp>
    </p:spTree>
    <p:extLst>
      <p:ext uri="{BB962C8B-B14F-4D97-AF65-F5344CB8AC3E}">
        <p14:creationId xmlns:p14="http://schemas.microsoft.com/office/powerpoint/2010/main" val="3556876697"/>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918</TotalTime>
  <Words>963</Words>
  <Application>Microsoft Macintosh PowerPoint</Application>
  <PresentationFormat>ワイド画面</PresentationFormat>
  <Paragraphs>181</Paragraphs>
  <Slides>26</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26</vt:i4>
      </vt:variant>
    </vt:vector>
  </HeadingPairs>
  <TitlesOfParts>
    <vt:vector size="32" baseType="lpstr">
      <vt:lpstr>游ゴシック</vt:lpstr>
      <vt:lpstr>游ゴシック Light</vt:lpstr>
      <vt:lpstr>Arial</vt:lpstr>
      <vt:lpstr>Calibri</vt:lpstr>
      <vt:lpstr>Calibri Light</vt:lpstr>
      <vt:lpstr>Office Theme</vt:lpstr>
      <vt:lpstr>店舗における接触が 購買に与える影響</vt:lpstr>
      <vt:lpstr>目次</vt:lpstr>
      <vt:lpstr>現状分析 インターネット利用率の向上（年代別、2002・2014年）</vt:lpstr>
      <vt:lpstr>現状分析 ネットショッピングの利用率</vt:lpstr>
      <vt:lpstr> 現状分析　ネットショッピングを利用する理由（年代別） </vt:lpstr>
      <vt:lpstr>現状分析 ネットショッピングの利用率</vt:lpstr>
      <vt:lpstr> 現状分析 ネットショッピングを利用しない理由（年代別） </vt:lpstr>
      <vt:lpstr>現状分析　小売業界の店舗数減少</vt:lpstr>
      <vt:lpstr>現状分析　小売業界の店舗数減少</vt:lpstr>
      <vt:lpstr>現状分析　小売業界の店舗数減少</vt:lpstr>
      <vt:lpstr>現状分析　ショールーミング・Webルーミング</vt:lpstr>
      <vt:lpstr>現状分析　ショールーミング</vt:lpstr>
      <vt:lpstr>問題意識</vt:lpstr>
      <vt:lpstr>研究目的</vt:lpstr>
      <vt:lpstr>対面販売の方が得られる情報が多い</vt:lpstr>
      <vt:lpstr>対面効果</vt:lpstr>
      <vt:lpstr>仮説１</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仮説2</vt:lpstr>
      <vt:lpstr>参考文献</vt:lpstr>
      <vt:lpstr>PowerPoint プレゼンテーション</vt:lpstr>
      <vt:lpstr>PowerPoint プレゼンテーション</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中間発表</dc:title>
  <dc:creator>奈々 原口</dc:creator>
  <cp:lastModifiedBy>Microsoft Office ユーザー</cp:lastModifiedBy>
  <cp:revision>11</cp:revision>
  <dcterms:created xsi:type="dcterms:W3CDTF">2019-09-15T08:18:22Z</dcterms:created>
  <dcterms:modified xsi:type="dcterms:W3CDTF">2019-09-18T12:08:27Z</dcterms:modified>
</cp:coreProperties>
</file>